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embeddedFontLst>
    <p:embeddedFont>
      <p:font typeface="Titillium Web SemiBold"/>
      <p:regular r:id="rId16"/>
      <p:bold r:id="rId17"/>
      <p:italic r:id="rId18"/>
      <p:boldItalic r:id="rId19"/>
    </p:embeddedFont>
    <p:embeddedFont>
      <p:font typeface="Roboto Mono Light"/>
      <p:regular r:id="rId20"/>
      <p:bold r:id="rId21"/>
      <p:italic r:id="rId22"/>
      <p:boldItalic r:id="rId23"/>
    </p:embeddedFont>
    <p:embeddedFont>
      <p:font typeface="Titillium Web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MonoLight-regular.fntdata"/><Relationship Id="rId22" Type="http://schemas.openxmlformats.org/officeDocument/2006/relationships/font" Target="fonts/RobotoMonoLight-italic.fntdata"/><Relationship Id="rId21" Type="http://schemas.openxmlformats.org/officeDocument/2006/relationships/font" Target="fonts/RobotoMonoLight-bold.fntdata"/><Relationship Id="rId24" Type="http://schemas.openxmlformats.org/officeDocument/2006/relationships/font" Target="fonts/TitilliumWeb-regular.fntdata"/><Relationship Id="rId23" Type="http://schemas.openxmlformats.org/officeDocument/2006/relationships/font" Target="fonts/RobotoMonoLight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TitilliumWeb-italic.fntdata"/><Relationship Id="rId25" Type="http://schemas.openxmlformats.org/officeDocument/2006/relationships/font" Target="fonts/TitilliumWeb-bold.fntdata"/><Relationship Id="rId27" Type="http://schemas.openxmlformats.org/officeDocument/2006/relationships/font" Target="fonts/TitilliumWeb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TitilliumWebSemiBold-bold.fntdata"/><Relationship Id="rId16" Type="http://schemas.openxmlformats.org/officeDocument/2006/relationships/font" Target="fonts/TitilliumWebSemiBold-regular.fntdata"/><Relationship Id="rId19" Type="http://schemas.openxmlformats.org/officeDocument/2006/relationships/font" Target="fonts/TitilliumWebSemiBold-boldItalic.fntdata"/><Relationship Id="rId18" Type="http://schemas.openxmlformats.org/officeDocument/2006/relationships/font" Target="fonts/TitilliumWeb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bccc364de2_0_2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gbccc364de2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bccc364de2_0_26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gbccc364de2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bd53b41cf0_0_1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gbd53b41cf0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e067a872bb_0_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ge067a872b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ca7605d2fb_0_14:notes"/>
          <p:cNvSpPr/>
          <p:nvPr>
            <p:ph idx="2" type="sldImg"/>
          </p:nvPr>
        </p:nvSpPr>
        <p:spPr>
          <a:xfrm>
            <a:off x="38130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ca7605d2fb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e067a872bb_0_146:notes"/>
          <p:cNvSpPr/>
          <p:nvPr>
            <p:ph idx="2" type="sldImg"/>
          </p:nvPr>
        </p:nvSpPr>
        <p:spPr>
          <a:xfrm>
            <a:off x="38130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e067a872bb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c9f8141e3b_0_0:notes"/>
          <p:cNvSpPr/>
          <p:nvPr>
            <p:ph idx="2" type="sldImg"/>
          </p:nvPr>
        </p:nvSpPr>
        <p:spPr>
          <a:xfrm>
            <a:off x="38130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c9f8141e3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c9f8141e3b_0_24:notes"/>
          <p:cNvSpPr/>
          <p:nvPr>
            <p:ph idx="2" type="sldImg"/>
          </p:nvPr>
        </p:nvSpPr>
        <p:spPr>
          <a:xfrm>
            <a:off x="38130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c9f8141e3b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e0ea5aa92b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e0ea5aa92b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5.png"/><Relationship Id="rId5" Type="http://schemas.openxmlformats.org/officeDocument/2006/relationships/hyperlink" Target="https://creativecommons.org/licenses/by-sa/4.0/deed.it" TargetMode="External"/><Relationship Id="rId6" Type="http://schemas.openxmlformats.org/officeDocument/2006/relationships/hyperlink" Target="https://creativecommons.org/licenses/by-sa/4.0/deed.it" TargetMode="External"/><Relationship Id="rId7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png"/><Relationship Id="rId10" Type="http://schemas.openxmlformats.org/officeDocument/2006/relationships/image" Target="../media/image23.png"/><Relationship Id="rId13" Type="http://schemas.openxmlformats.org/officeDocument/2006/relationships/image" Target="../media/image19.png"/><Relationship Id="rId1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9" Type="http://schemas.openxmlformats.org/officeDocument/2006/relationships/image" Target="../media/image22.png"/><Relationship Id="rId14" Type="http://schemas.openxmlformats.org/officeDocument/2006/relationships/image" Target="../media/image15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20" Type="http://schemas.openxmlformats.org/officeDocument/2006/relationships/image" Target="../media/image36.png"/><Relationship Id="rId11" Type="http://schemas.openxmlformats.org/officeDocument/2006/relationships/image" Target="../media/image31.png"/><Relationship Id="rId10" Type="http://schemas.openxmlformats.org/officeDocument/2006/relationships/image" Target="../media/image7.png"/><Relationship Id="rId21" Type="http://schemas.openxmlformats.org/officeDocument/2006/relationships/image" Target="../media/image1.png"/><Relationship Id="rId13" Type="http://schemas.openxmlformats.org/officeDocument/2006/relationships/image" Target="../media/image30.png"/><Relationship Id="rId1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25.png"/><Relationship Id="rId15" Type="http://schemas.openxmlformats.org/officeDocument/2006/relationships/image" Target="../media/image34.png"/><Relationship Id="rId14" Type="http://schemas.openxmlformats.org/officeDocument/2006/relationships/image" Target="../media/image28.png"/><Relationship Id="rId17" Type="http://schemas.openxmlformats.org/officeDocument/2006/relationships/image" Target="../media/image40.png"/><Relationship Id="rId16" Type="http://schemas.openxmlformats.org/officeDocument/2006/relationships/image" Target="../media/image32.png"/><Relationship Id="rId5" Type="http://schemas.openxmlformats.org/officeDocument/2006/relationships/image" Target="../media/image10.png"/><Relationship Id="rId19" Type="http://schemas.openxmlformats.org/officeDocument/2006/relationships/image" Target="../media/image17.png"/><Relationship Id="rId6" Type="http://schemas.openxmlformats.org/officeDocument/2006/relationships/image" Target="../media/image9.png"/><Relationship Id="rId18" Type="http://schemas.openxmlformats.org/officeDocument/2006/relationships/image" Target="../media/image23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39.png"/><Relationship Id="rId10" Type="http://schemas.openxmlformats.org/officeDocument/2006/relationships/image" Target="../media/image43.png"/><Relationship Id="rId13" Type="http://schemas.openxmlformats.org/officeDocument/2006/relationships/image" Target="../media/image33.png"/><Relationship Id="rId1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8.png"/><Relationship Id="rId4" Type="http://schemas.openxmlformats.org/officeDocument/2006/relationships/image" Target="../media/image35.png"/><Relationship Id="rId9" Type="http://schemas.openxmlformats.org/officeDocument/2006/relationships/image" Target="../media/image42.png"/><Relationship Id="rId15" Type="http://schemas.openxmlformats.org/officeDocument/2006/relationships/image" Target="../media/image1.png"/><Relationship Id="rId14" Type="http://schemas.openxmlformats.org/officeDocument/2006/relationships/image" Target="../media/image45.png"/><Relationship Id="rId5" Type="http://schemas.openxmlformats.org/officeDocument/2006/relationships/image" Target="../media/image18.png"/><Relationship Id="rId6" Type="http://schemas.openxmlformats.org/officeDocument/2006/relationships/image" Target="../media/image41.png"/><Relationship Id="rId7" Type="http://schemas.openxmlformats.org/officeDocument/2006/relationships/image" Target="../media/image37.png"/><Relationship Id="rId8" Type="http://schemas.openxmlformats.org/officeDocument/2006/relationships/image" Target="../media/image4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designers.italia.it/" TargetMode="External"/><Relationship Id="rId4" Type="http://schemas.openxmlformats.org/officeDocument/2006/relationships/hyperlink" Target="https://creativecommons.org/licenses/by-sa/4.0/deed.it" TargetMode="External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/>
        </p:nvSpPr>
        <p:spPr>
          <a:xfrm>
            <a:off x="2066875" y="2817025"/>
            <a:ext cx="50103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22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Identificare le figure coinvolte nell’erogazione del servizio pubblico</a:t>
            </a:r>
            <a:endParaRPr sz="22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100" name="Google Shape;100;p25"/>
          <p:cNvCxnSpPr/>
          <p:nvPr/>
        </p:nvCxnSpPr>
        <p:spPr>
          <a:xfrm>
            <a:off x="3914550" y="2509718"/>
            <a:ext cx="13149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01" name="Google Shape;101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736225"/>
            <a:ext cx="1931375" cy="407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5"/>
          <p:cNvSpPr txBox="1"/>
          <p:nvPr/>
        </p:nvSpPr>
        <p:spPr>
          <a:xfrm>
            <a:off x="908550" y="966125"/>
            <a:ext cx="73269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Mappa degli attori</a:t>
            </a:r>
            <a:endParaRPr b="1" sz="36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03" name="Google Shape;103;p25"/>
          <p:cNvSpPr txBox="1"/>
          <p:nvPr/>
        </p:nvSpPr>
        <p:spPr>
          <a:xfrm>
            <a:off x="7829100" y="4736225"/>
            <a:ext cx="13149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7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Licenza </a:t>
            </a:r>
            <a:r>
              <a:rPr lang="it" sz="700" u="sng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BY-SA </a:t>
            </a:r>
            <a:r>
              <a:rPr lang="it" sz="700" u="sng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4.0</a:t>
            </a:r>
            <a:endParaRPr sz="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04" name="Google Shape;104;p25"/>
          <p:cNvSpPr/>
          <p:nvPr/>
        </p:nvSpPr>
        <p:spPr>
          <a:xfrm>
            <a:off x="410013" y="384575"/>
            <a:ext cx="953100" cy="9531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81713" y="556273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5"/>
          <p:cNvSpPr txBox="1"/>
          <p:nvPr/>
        </p:nvSpPr>
        <p:spPr>
          <a:xfrm>
            <a:off x="2066875" y="4736225"/>
            <a:ext cx="57624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7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https://designers.italia.it/kit/analisi-contesto/</a:t>
            </a:r>
            <a:endParaRPr sz="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6"/>
          <p:cNvSpPr txBox="1"/>
          <p:nvPr/>
        </p:nvSpPr>
        <p:spPr>
          <a:xfrm>
            <a:off x="4617675" y="2627145"/>
            <a:ext cx="2102700" cy="11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Per ciascun attore identificato cerca di approfondire il ruolo nel sistema. 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Usa le schede profilo per dettagliare i diversi aspetti che riguardano gli attori e gli enti coinvolti.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12" name="Google Shape;112;p26"/>
          <p:cNvSpPr txBox="1"/>
          <p:nvPr/>
        </p:nvSpPr>
        <p:spPr>
          <a:xfrm>
            <a:off x="360825" y="1011285"/>
            <a:ext cx="6641100" cy="6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6CB"/>
              </a:buClr>
              <a:buSzPts val="2400"/>
              <a:buFont typeface="Arial"/>
              <a:buNone/>
            </a:pPr>
            <a:r>
              <a:rPr b="1" lang="it" sz="24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Identifica i soggetti coinvolti nell’erogazione </a:t>
            </a:r>
            <a:br>
              <a:rPr b="1" lang="it" sz="24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b="1" lang="it" sz="24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di un servizio e descrivi i loro profili:</a:t>
            </a:r>
            <a:endParaRPr b="1" sz="240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6CB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rgbClr val="0066CC"/>
              </a:solidFill>
            </a:endParaRPr>
          </a:p>
        </p:txBody>
      </p:sp>
      <p:sp>
        <p:nvSpPr>
          <p:cNvPr id="113" name="Google Shape;113;p26"/>
          <p:cNvSpPr txBox="1"/>
          <p:nvPr/>
        </p:nvSpPr>
        <p:spPr>
          <a:xfrm>
            <a:off x="360825" y="319005"/>
            <a:ext cx="38811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Istruzioni</a:t>
            </a:r>
            <a:endParaRPr sz="1200">
              <a:solidFill>
                <a:srgbClr val="0066CC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114" name="Google Shape;114;p26"/>
          <p:cNvSpPr txBox="1"/>
          <p:nvPr/>
        </p:nvSpPr>
        <p:spPr>
          <a:xfrm>
            <a:off x="381250" y="2337818"/>
            <a:ext cx="5091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0066CC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01</a:t>
            </a:r>
            <a:endParaRPr b="1" sz="1800">
              <a:solidFill>
                <a:srgbClr val="00C4C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15" name="Google Shape;115;p26"/>
          <p:cNvSpPr txBox="1"/>
          <p:nvPr/>
        </p:nvSpPr>
        <p:spPr>
          <a:xfrm>
            <a:off x="2502125" y="2337818"/>
            <a:ext cx="5091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0066CC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02</a:t>
            </a:r>
            <a:endParaRPr b="1" sz="1800">
              <a:solidFill>
                <a:srgbClr val="00C4C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16" name="Google Shape;116;p26"/>
          <p:cNvSpPr txBox="1"/>
          <p:nvPr/>
        </p:nvSpPr>
        <p:spPr>
          <a:xfrm>
            <a:off x="4623000" y="2337818"/>
            <a:ext cx="5091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0066CC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03</a:t>
            </a:r>
            <a:endParaRPr b="1" sz="1800">
              <a:solidFill>
                <a:srgbClr val="00C4C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17" name="Google Shape;117;p26"/>
          <p:cNvSpPr txBox="1"/>
          <p:nvPr/>
        </p:nvSpPr>
        <p:spPr>
          <a:xfrm>
            <a:off x="386575" y="2627145"/>
            <a:ext cx="2102700" cy="11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Identifica l’utente principale del servizio (es. cittadino, studente, impresa, etc…) e posizionalo al centro della rappresentazione. 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Dichiara chiaramente chi è</a:t>
            </a: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e assumi la sua prospettiva durante la mappatura.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18" name="Google Shape;118;p26"/>
          <p:cNvSpPr txBox="1"/>
          <p:nvPr/>
        </p:nvSpPr>
        <p:spPr>
          <a:xfrm>
            <a:off x="2502125" y="2627145"/>
            <a:ext cx="2102700" cy="11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Posiziona sul diagramma gli attori e le organizzazioni coinvolte nell’erogazione e nella fruizione del servizio pubblico.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Considera i ruoli con cui il cittadino interagisce e tutti quelli che operano dietro le quinte. 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19" name="Google Shape;11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0025" y="306375"/>
            <a:ext cx="1448532" cy="305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27"/>
          <p:cNvGrpSpPr/>
          <p:nvPr/>
        </p:nvGrpSpPr>
        <p:grpSpPr>
          <a:xfrm>
            <a:off x="431800" y="1668663"/>
            <a:ext cx="3055500" cy="315000"/>
            <a:chOff x="284625" y="1196600"/>
            <a:chExt cx="3055500" cy="315000"/>
          </a:xfrm>
        </p:grpSpPr>
        <p:sp>
          <p:nvSpPr>
            <p:cNvPr id="125" name="Google Shape;125;p27"/>
            <p:cNvSpPr txBox="1"/>
            <p:nvPr/>
          </p:nvSpPr>
          <p:spPr>
            <a:xfrm>
              <a:off x="599625" y="1214000"/>
              <a:ext cx="2740500" cy="28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" sz="900">
                  <a:solidFill>
                    <a:srgbClr val="0066CC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ATTORI </a:t>
              </a:r>
              <a:r>
                <a:rPr b="1" lang="it" sz="900">
                  <a:solidFill>
                    <a:srgbClr val="0066CC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SECONDARI</a:t>
              </a:r>
              <a:r>
                <a:rPr b="1" lang="it" sz="900">
                  <a:solidFill>
                    <a:srgbClr val="0066CC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:</a:t>
              </a:r>
              <a:r>
                <a:rPr lang="it" sz="900">
                  <a:solidFill>
                    <a:srgbClr val="0066CC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influenzano </a:t>
              </a:r>
              <a:r>
                <a:rPr b="1" lang="it" sz="900">
                  <a:solidFill>
                    <a:srgbClr val="0066CC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indirettamente</a:t>
              </a:r>
              <a:r>
                <a:rPr lang="it" sz="900">
                  <a:solidFill>
                    <a:srgbClr val="0066CC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l’esperienza dell’utente</a:t>
              </a:r>
              <a:endParaRPr sz="9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grpSp>
          <p:nvGrpSpPr>
            <p:cNvPr id="126" name="Google Shape;126;p27"/>
            <p:cNvGrpSpPr/>
            <p:nvPr/>
          </p:nvGrpSpPr>
          <p:grpSpPr>
            <a:xfrm>
              <a:off x="284625" y="1196600"/>
              <a:ext cx="315000" cy="315000"/>
              <a:chOff x="284625" y="1196600"/>
              <a:chExt cx="315000" cy="315000"/>
            </a:xfrm>
          </p:grpSpPr>
          <p:sp>
            <p:nvSpPr>
              <p:cNvPr id="127" name="Google Shape;127;p27"/>
              <p:cNvSpPr/>
              <p:nvPr/>
            </p:nvSpPr>
            <p:spPr>
              <a:xfrm>
                <a:off x="284625" y="1196600"/>
                <a:ext cx="315000" cy="315000"/>
              </a:xfrm>
              <a:prstGeom prst="ellipse">
                <a:avLst/>
              </a:prstGeom>
              <a:solidFill>
                <a:srgbClr val="0056CB"/>
              </a:solidFill>
              <a:ln cap="flat" cmpd="sng" w="9525">
                <a:solidFill>
                  <a:srgbClr val="0056C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" name="Google Shape;128;p27"/>
              <p:cNvSpPr/>
              <p:nvPr/>
            </p:nvSpPr>
            <p:spPr>
              <a:xfrm>
                <a:off x="324050" y="1236025"/>
                <a:ext cx="236100" cy="236100"/>
              </a:xfrm>
              <a:prstGeom prst="ellipse">
                <a:avLst/>
              </a:prstGeom>
              <a:solidFill>
                <a:srgbClr val="FFFFFF"/>
              </a:solidFill>
              <a:ln cap="flat" cmpd="sng" w="9525">
                <a:solidFill>
                  <a:srgbClr val="0056C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" name="Google Shape;129;p27"/>
              <p:cNvSpPr/>
              <p:nvPr/>
            </p:nvSpPr>
            <p:spPr>
              <a:xfrm>
                <a:off x="371850" y="1283825"/>
                <a:ext cx="140400" cy="140400"/>
              </a:xfrm>
              <a:prstGeom prst="ellipse">
                <a:avLst/>
              </a:prstGeom>
              <a:solidFill>
                <a:srgbClr val="FFFFFF"/>
              </a:solidFill>
              <a:ln cap="flat" cmpd="sng" w="9525">
                <a:solidFill>
                  <a:srgbClr val="0056C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30" name="Google Shape;130;p27"/>
          <p:cNvGrpSpPr/>
          <p:nvPr/>
        </p:nvGrpSpPr>
        <p:grpSpPr>
          <a:xfrm>
            <a:off x="431800" y="2071113"/>
            <a:ext cx="3055500" cy="315000"/>
            <a:chOff x="284625" y="1599050"/>
            <a:chExt cx="3055500" cy="315000"/>
          </a:xfrm>
        </p:grpSpPr>
        <p:sp>
          <p:nvSpPr>
            <p:cNvPr id="131" name="Google Shape;131;p27"/>
            <p:cNvSpPr txBox="1"/>
            <p:nvPr/>
          </p:nvSpPr>
          <p:spPr>
            <a:xfrm>
              <a:off x="599625" y="1616450"/>
              <a:ext cx="2740500" cy="28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" sz="900">
                  <a:solidFill>
                    <a:srgbClr val="0066CC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ATTORI PRIMARI:</a:t>
              </a:r>
              <a:r>
                <a:rPr lang="it" sz="900">
                  <a:solidFill>
                    <a:srgbClr val="0066CC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interagiscono </a:t>
              </a:r>
              <a:r>
                <a:rPr b="1" lang="it" sz="900">
                  <a:solidFill>
                    <a:srgbClr val="0066CC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direttamente</a:t>
              </a:r>
              <a:r>
                <a:rPr lang="it" sz="900">
                  <a:solidFill>
                    <a:srgbClr val="0066CC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con l’utente</a:t>
              </a:r>
              <a:endParaRPr sz="9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grpSp>
          <p:nvGrpSpPr>
            <p:cNvPr id="132" name="Google Shape;132;p27"/>
            <p:cNvGrpSpPr/>
            <p:nvPr/>
          </p:nvGrpSpPr>
          <p:grpSpPr>
            <a:xfrm>
              <a:off x="284625" y="1599050"/>
              <a:ext cx="315000" cy="315000"/>
              <a:chOff x="284625" y="1599050"/>
              <a:chExt cx="315000" cy="315000"/>
            </a:xfrm>
          </p:grpSpPr>
          <p:sp>
            <p:nvSpPr>
              <p:cNvPr id="133" name="Google Shape;133;p27"/>
              <p:cNvSpPr/>
              <p:nvPr/>
            </p:nvSpPr>
            <p:spPr>
              <a:xfrm>
                <a:off x="284625" y="1599050"/>
                <a:ext cx="315000" cy="315000"/>
              </a:xfrm>
              <a:prstGeom prst="ellipse">
                <a:avLst/>
              </a:prstGeom>
              <a:solidFill>
                <a:srgbClr val="FFFFFF"/>
              </a:solidFill>
              <a:ln cap="flat" cmpd="sng" w="9525">
                <a:solidFill>
                  <a:srgbClr val="0056C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" name="Google Shape;134;p27"/>
              <p:cNvSpPr/>
              <p:nvPr/>
            </p:nvSpPr>
            <p:spPr>
              <a:xfrm>
                <a:off x="324050" y="1638475"/>
                <a:ext cx="236100" cy="236100"/>
              </a:xfrm>
              <a:prstGeom prst="ellipse">
                <a:avLst/>
              </a:prstGeom>
              <a:solidFill>
                <a:srgbClr val="0056CB"/>
              </a:solidFill>
              <a:ln cap="flat" cmpd="sng" w="9525">
                <a:solidFill>
                  <a:srgbClr val="0056C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" name="Google Shape;135;p27"/>
              <p:cNvSpPr/>
              <p:nvPr/>
            </p:nvSpPr>
            <p:spPr>
              <a:xfrm>
                <a:off x="371850" y="1686275"/>
                <a:ext cx="140400" cy="140400"/>
              </a:xfrm>
              <a:prstGeom prst="ellipse">
                <a:avLst/>
              </a:prstGeom>
              <a:solidFill>
                <a:srgbClr val="FFFFFF"/>
              </a:solidFill>
              <a:ln cap="flat" cmpd="sng" w="9525">
                <a:solidFill>
                  <a:srgbClr val="0056C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36" name="Google Shape;136;p27"/>
          <p:cNvGrpSpPr/>
          <p:nvPr/>
        </p:nvGrpSpPr>
        <p:grpSpPr>
          <a:xfrm>
            <a:off x="431800" y="2473563"/>
            <a:ext cx="3055500" cy="315000"/>
            <a:chOff x="284625" y="2001500"/>
            <a:chExt cx="3055500" cy="315000"/>
          </a:xfrm>
        </p:grpSpPr>
        <p:sp>
          <p:nvSpPr>
            <p:cNvPr id="137" name="Google Shape;137;p27"/>
            <p:cNvSpPr txBox="1"/>
            <p:nvPr/>
          </p:nvSpPr>
          <p:spPr>
            <a:xfrm>
              <a:off x="599625" y="2018900"/>
              <a:ext cx="2740500" cy="28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" sz="900">
                  <a:solidFill>
                    <a:srgbClr val="0066CC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UTENTE:</a:t>
              </a:r>
              <a:r>
                <a:rPr lang="it" sz="900">
                  <a:solidFill>
                    <a:srgbClr val="0066CC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usu</a:t>
              </a:r>
              <a:r>
                <a:rPr lang="it" sz="900">
                  <a:solidFill>
                    <a:srgbClr val="0066CC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fruisce del servizio pubblico</a:t>
              </a:r>
              <a:endParaRPr sz="9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grpSp>
          <p:nvGrpSpPr>
            <p:cNvPr id="138" name="Google Shape;138;p27"/>
            <p:cNvGrpSpPr/>
            <p:nvPr/>
          </p:nvGrpSpPr>
          <p:grpSpPr>
            <a:xfrm>
              <a:off x="284625" y="2001500"/>
              <a:ext cx="315000" cy="315000"/>
              <a:chOff x="284625" y="2001500"/>
              <a:chExt cx="315000" cy="315000"/>
            </a:xfrm>
          </p:grpSpPr>
          <p:sp>
            <p:nvSpPr>
              <p:cNvPr id="139" name="Google Shape;139;p27"/>
              <p:cNvSpPr/>
              <p:nvPr/>
            </p:nvSpPr>
            <p:spPr>
              <a:xfrm>
                <a:off x="284625" y="2001500"/>
                <a:ext cx="315000" cy="315000"/>
              </a:xfrm>
              <a:prstGeom prst="ellipse">
                <a:avLst/>
              </a:prstGeom>
              <a:solidFill>
                <a:srgbClr val="FFFFFF"/>
              </a:solidFill>
              <a:ln cap="flat" cmpd="sng" w="9525">
                <a:solidFill>
                  <a:srgbClr val="0056C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" name="Google Shape;140;p27"/>
              <p:cNvSpPr/>
              <p:nvPr/>
            </p:nvSpPr>
            <p:spPr>
              <a:xfrm>
                <a:off x="324050" y="2040925"/>
                <a:ext cx="236100" cy="236100"/>
              </a:xfrm>
              <a:prstGeom prst="ellipse">
                <a:avLst/>
              </a:prstGeom>
              <a:solidFill>
                <a:srgbClr val="FFFFFF"/>
              </a:solidFill>
              <a:ln cap="flat" cmpd="sng" w="9525">
                <a:solidFill>
                  <a:srgbClr val="0056C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" name="Google Shape;141;p27"/>
              <p:cNvSpPr/>
              <p:nvPr/>
            </p:nvSpPr>
            <p:spPr>
              <a:xfrm>
                <a:off x="371850" y="2088725"/>
                <a:ext cx="140400" cy="140400"/>
              </a:xfrm>
              <a:prstGeom prst="ellipse">
                <a:avLst/>
              </a:prstGeom>
              <a:solidFill>
                <a:srgbClr val="0056CB"/>
              </a:solidFill>
              <a:ln cap="flat" cmpd="sng" w="9525">
                <a:solidFill>
                  <a:srgbClr val="0056C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42" name="Google Shape;142;p27"/>
          <p:cNvSpPr txBox="1"/>
          <p:nvPr/>
        </p:nvSpPr>
        <p:spPr>
          <a:xfrm>
            <a:off x="360825" y="831075"/>
            <a:ext cx="34737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200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Ambito di </a:t>
            </a:r>
            <a:r>
              <a:rPr b="1" lang="it" sz="3200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servizio</a:t>
            </a:r>
            <a:endParaRPr b="1" sz="3200">
              <a:solidFill>
                <a:srgbClr val="434343"/>
              </a:solidFill>
              <a:highlight>
                <a:schemeClr val="accent1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43" name="Google Shape;143;p27"/>
          <p:cNvSpPr txBox="1"/>
          <p:nvPr/>
        </p:nvSpPr>
        <p:spPr>
          <a:xfrm>
            <a:off x="360825" y="1204863"/>
            <a:ext cx="31629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434343"/>
                </a:solidFill>
                <a:highlight>
                  <a:schemeClr val="accent1"/>
                </a:highlight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Attori</a:t>
            </a:r>
            <a:r>
              <a:rPr lang="it" sz="1100">
                <a:solidFill>
                  <a:srgbClr val="434343"/>
                </a:solidFill>
                <a:highlight>
                  <a:schemeClr val="accent1"/>
                </a:highlight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 che influenzano l’esperienza dell’utente</a:t>
            </a:r>
            <a:endParaRPr sz="1100">
              <a:solidFill>
                <a:srgbClr val="434343"/>
              </a:solidFill>
              <a:highlight>
                <a:schemeClr val="accent1"/>
              </a:highlight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grpSp>
        <p:nvGrpSpPr>
          <p:cNvPr id="144" name="Google Shape;144;p27"/>
          <p:cNvGrpSpPr/>
          <p:nvPr/>
        </p:nvGrpSpPr>
        <p:grpSpPr>
          <a:xfrm>
            <a:off x="4241925" y="-6325"/>
            <a:ext cx="4296600" cy="5161800"/>
            <a:chOff x="4241925" y="-6325"/>
            <a:chExt cx="4296600" cy="5161800"/>
          </a:xfrm>
        </p:grpSpPr>
        <p:sp>
          <p:nvSpPr>
            <p:cNvPr id="145" name="Google Shape;145;p27"/>
            <p:cNvSpPr/>
            <p:nvPr/>
          </p:nvSpPr>
          <p:spPr>
            <a:xfrm>
              <a:off x="4241925" y="447575"/>
              <a:ext cx="4296600" cy="4296600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46" name="Google Shape;146;p27"/>
            <p:cNvCxnSpPr/>
            <p:nvPr/>
          </p:nvCxnSpPr>
          <p:spPr>
            <a:xfrm>
              <a:off x="6390225" y="-6325"/>
              <a:ext cx="0" cy="5161800"/>
            </a:xfrm>
            <a:prstGeom prst="straightConnector1">
              <a:avLst/>
            </a:prstGeom>
            <a:noFill/>
            <a:ln cap="flat" cmpd="sng" w="9525">
              <a:solidFill>
                <a:srgbClr val="0056CB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sp>
          <p:nvSpPr>
            <p:cNvPr id="147" name="Google Shape;147;p27"/>
            <p:cNvSpPr/>
            <p:nvPr/>
          </p:nvSpPr>
          <p:spPr>
            <a:xfrm>
              <a:off x="4989675" y="1195325"/>
              <a:ext cx="2801100" cy="2801100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7"/>
            <p:cNvSpPr/>
            <p:nvPr/>
          </p:nvSpPr>
          <p:spPr>
            <a:xfrm>
              <a:off x="5741800" y="1947450"/>
              <a:ext cx="1296900" cy="1296900"/>
            </a:xfrm>
            <a:prstGeom prst="ellipse">
              <a:avLst/>
            </a:prstGeom>
            <a:solidFill>
              <a:srgbClr val="F4F4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7"/>
            <p:cNvSpPr txBox="1"/>
            <p:nvPr/>
          </p:nvSpPr>
          <p:spPr>
            <a:xfrm>
              <a:off x="6518250" y="90400"/>
              <a:ext cx="1411800" cy="28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900">
                  <a:solidFill>
                    <a:srgbClr val="0066CC"/>
                  </a:solidFill>
                  <a:latin typeface="Titillium Web SemiBold"/>
                  <a:ea typeface="Titillium Web SemiBold"/>
                  <a:cs typeface="Titillium Web SemiBold"/>
                  <a:sym typeface="Titillium Web SemiBold"/>
                </a:rPr>
                <a:t>INTERNI</a:t>
              </a:r>
              <a:endParaRPr sz="90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endParaRPr>
            </a:p>
          </p:txBody>
        </p:sp>
        <p:sp>
          <p:nvSpPr>
            <p:cNvPr id="150" name="Google Shape;150;p27"/>
            <p:cNvSpPr txBox="1"/>
            <p:nvPr/>
          </p:nvSpPr>
          <p:spPr>
            <a:xfrm>
              <a:off x="4840475" y="90400"/>
              <a:ext cx="1411800" cy="28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900">
                  <a:solidFill>
                    <a:srgbClr val="0066CC"/>
                  </a:solidFill>
                  <a:latin typeface="Titillium Web SemiBold"/>
                  <a:ea typeface="Titillium Web SemiBold"/>
                  <a:cs typeface="Titillium Web SemiBold"/>
                  <a:sym typeface="Titillium Web SemiBold"/>
                </a:rPr>
                <a:t>ESTERNI</a:t>
              </a:r>
              <a:endParaRPr sz="90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endParaRPr>
            </a:p>
          </p:txBody>
        </p:sp>
      </p:grpSp>
      <p:sp>
        <p:nvSpPr>
          <p:cNvPr id="151" name="Google Shape;151;p27"/>
          <p:cNvSpPr txBox="1"/>
          <p:nvPr/>
        </p:nvSpPr>
        <p:spPr>
          <a:xfrm>
            <a:off x="746800" y="2876000"/>
            <a:ext cx="27405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9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ENTI E ORGANIZZAZIONI:</a:t>
            </a:r>
            <a:r>
              <a:rPr lang="it" sz="9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 autorità pubbliche o aziende private, nazionali e/o locali</a:t>
            </a:r>
            <a:endParaRPr sz="90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52" name="Google Shape;152;p27"/>
          <p:cNvSpPr txBox="1"/>
          <p:nvPr/>
        </p:nvSpPr>
        <p:spPr>
          <a:xfrm>
            <a:off x="746800" y="3278463"/>
            <a:ext cx="27405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9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PERSONE</a:t>
            </a:r>
            <a:r>
              <a:rPr b="1" lang="it" sz="9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:</a:t>
            </a:r>
            <a:r>
              <a:rPr lang="it" sz="9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 coloro che contribuiscono all’erogazione del servizio, sia </a:t>
            </a:r>
            <a:r>
              <a:rPr i="1" lang="it" sz="9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front</a:t>
            </a:r>
            <a:r>
              <a:rPr lang="it" sz="9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 che </a:t>
            </a:r>
            <a:r>
              <a:rPr i="1" lang="it" sz="9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back office</a:t>
            </a:r>
            <a:endParaRPr i="1" sz="90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53" name="Google Shape;153;p27"/>
          <p:cNvSpPr/>
          <p:nvPr/>
        </p:nvSpPr>
        <p:spPr>
          <a:xfrm>
            <a:off x="531475" y="2957165"/>
            <a:ext cx="117900" cy="1179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7"/>
          <p:cNvSpPr/>
          <p:nvPr/>
        </p:nvSpPr>
        <p:spPr>
          <a:xfrm>
            <a:off x="522197" y="3359613"/>
            <a:ext cx="136500" cy="117900"/>
          </a:xfrm>
          <a:prstGeom prst="triangle">
            <a:avLst>
              <a:gd fmla="val 50000" name="adj"/>
            </a:avLst>
          </a:prstGeom>
          <a:solidFill>
            <a:srgbClr val="006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7"/>
          <p:cNvSpPr txBox="1"/>
          <p:nvPr/>
        </p:nvSpPr>
        <p:spPr>
          <a:xfrm>
            <a:off x="360825" y="319005"/>
            <a:ext cx="38811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Mappa degli attori</a:t>
            </a:r>
            <a:endParaRPr sz="1200">
              <a:solidFill>
                <a:srgbClr val="0066CC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pic>
        <p:nvPicPr>
          <p:cNvPr id="156" name="Google Shape;15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2" y="4838050"/>
            <a:ext cx="1448532" cy="305456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7"/>
          <p:cNvSpPr txBox="1"/>
          <p:nvPr/>
        </p:nvSpPr>
        <p:spPr>
          <a:xfrm>
            <a:off x="746800" y="3680900"/>
            <a:ext cx="27405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9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ESTERNI:</a:t>
            </a:r>
            <a:r>
              <a:rPr lang="it" sz="9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 esterni alla pubblica amministrazione, del settore privato o comunque indipendenti</a:t>
            </a:r>
            <a:endParaRPr sz="90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58" name="Google Shape;158;p27"/>
          <p:cNvSpPr txBox="1"/>
          <p:nvPr/>
        </p:nvSpPr>
        <p:spPr>
          <a:xfrm>
            <a:off x="746800" y="4083363"/>
            <a:ext cx="27405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9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INTERNI:</a:t>
            </a:r>
            <a:r>
              <a:rPr lang="it" sz="9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 alla pubblica amministrazione, enti locali e/o centrali, completamente o parzialmente statali</a:t>
            </a:r>
            <a:endParaRPr sz="90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159" name="Google Shape;159;p27"/>
          <p:cNvCxnSpPr/>
          <p:nvPr/>
        </p:nvCxnSpPr>
        <p:spPr>
          <a:xfrm>
            <a:off x="597850" y="3712750"/>
            <a:ext cx="0" cy="641100"/>
          </a:xfrm>
          <a:prstGeom prst="straightConnector1">
            <a:avLst/>
          </a:prstGeom>
          <a:noFill/>
          <a:ln cap="flat" cmpd="sng" w="9525">
            <a:solidFill>
              <a:srgbClr val="0066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0" name="Google Shape;160;p27"/>
          <p:cNvSpPr txBox="1"/>
          <p:nvPr/>
        </p:nvSpPr>
        <p:spPr>
          <a:xfrm>
            <a:off x="5892800" y="2820150"/>
            <a:ext cx="9948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6772"/>
              </a:buClr>
              <a:buSzPts val="1100"/>
              <a:buFont typeface="Arial"/>
              <a:buNone/>
            </a:pPr>
            <a:r>
              <a:rPr b="1" lang="it" sz="10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UTENTE</a:t>
            </a:r>
            <a:endParaRPr b="1" sz="10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61" name="Google Shape;161;p27"/>
          <p:cNvSpPr txBox="1"/>
          <p:nvPr/>
        </p:nvSpPr>
        <p:spPr>
          <a:xfrm>
            <a:off x="5051800" y="1840150"/>
            <a:ext cx="9948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lang="it" sz="10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ATTORI PRIMARI</a:t>
            </a:r>
            <a:endParaRPr b="1" i="0" sz="1000" u="none" cap="none" strike="noStrike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62" name="Google Shape;162;p27"/>
          <p:cNvSpPr txBox="1"/>
          <p:nvPr/>
        </p:nvSpPr>
        <p:spPr>
          <a:xfrm>
            <a:off x="4467350" y="1332900"/>
            <a:ext cx="9948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lang="it" sz="1000">
                <a:solidFill>
                  <a:srgbClr val="5A6772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ATTORI SECONDARI</a:t>
            </a:r>
            <a:endParaRPr b="1" i="0" sz="1200" u="none" cap="none" strike="noStrike">
              <a:solidFill>
                <a:srgbClr val="5A6772"/>
              </a:solidFill>
              <a:highlight>
                <a:srgbClr val="FFFFFF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oogle Shape;167;p28"/>
          <p:cNvGrpSpPr/>
          <p:nvPr/>
        </p:nvGrpSpPr>
        <p:grpSpPr>
          <a:xfrm>
            <a:off x="431800" y="1668663"/>
            <a:ext cx="3055500" cy="315000"/>
            <a:chOff x="284625" y="1196600"/>
            <a:chExt cx="3055500" cy="315000"/>
          </a:xfrm>
        </p:grpSpPr>
        <p:sp>
          <p:nvSpPr>
            <p:cNvPr id="168" name="Google Shape;168;p28"/>
            <p:cNvSpPr txBox="1"/>
            <p:nvPr/>
          </p:nvSpPr>
          <p:spPr>
            <a:xfrm>
              <a:off x="599625" y="1214000"/>
              <a:ext cx="2740500" cy="28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" sz="900">
                  <a:solidFill>
                    <a:srgbClr val="0066CC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ATTORI SECONDARI:</a:t>
              </a:r>
              <a:r>
                <a:rPr lang="it" sz="900">
                  <a:solidFill>
                    <a:srgbClr val="0066CC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influenzano </a:t>
              </a:r>
              <a:r>
                <a:rPr b="1" lang="it" sz="900">
                  <a:solidFill>
                    <a:srgbClr val="0066CC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indirettamente</a:t>
              </a:r>
              <a:r>
                <a:rPr lang="it" sz="900">
                  <a:solidFill>
                    <a:srgbClr val="0066CC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l’esperienza dell’utente</a:t>
              </a:r>
              <a:endParaRPr sz="9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grpSp>
          <p:nvGrpSpPr>
            <p:cNvPr id="169" name="Google Shape;169;p28"/>
            <p:cNvGrpSpPr/>
            <p:nvPr/>
          </p:nvGrpSpPr>
          <p:grpSpPr>
            <a:xfrm>
              <a:off x="284625" y="1196600"/>
              <a:ext cx="315000" cy="315000"/>
              <a:chOff x="284625" y="1196600"/>
              <a:chExt cx="315000" cy="315000"/>
            </a:xfrm>
          </p:grpSpPr>
          <p:sp>
            <p:nvSpPr>
              <p:cNvPr id="170" name="Google Shape;170;p28"/>
              <p:cNvSpPr/>
              <p:nvPr/>
            </p:nvSpPr>
            <p:spPr>
              <a:xfrm>
                <a:off x="284625" y="1196600"/>
                <a:ext cx="315000" cy="315000"/>
              </a:xfrm>
              <a:prstGeom prst="ellipse">
                <a:avLst/>
              </a:prstGeom>
              <a:solidFill>
                <a:srgbClr val="0056CB"/>
              </a:solidFill>
              <a:ln cap="flat" cmpd="sng" w="9525">
                <a:solidFill>
                  <a:srgbClr val="0056C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28"/>
              <p:cNvSpPr/>
              <p:nvPr/>
            </p:nvSpPr>
            <p:spPr>
              <a:xfrm>
                <a:off x="324050" y="1236025"/>
                <a:ext cx="236100" cy="236100"/>
              </a:xfrm>
              <a:prstGeom prst="ellipse">
                <a:avLst/>
              </a:prstGeom>
              <a:solidFill>
                <a:srgbClr val="FFFFFF"/>
              </a:solidFill>
              <a:ln cap="flat" cmpd="sng" w="9525">
                <a:solidFill>
                  <a:srgbClr val="0056C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28"/>
              <p:cNvSpPr/>
              <p:nvPr/>
            </p:nvSpPr>
            <p:spPr>
              <a:xfrm>
                <a:off x="371850" y="1283825"/>
                <a:ext cx="140400" cy="140400"/>
              </a:xfrm>
              <a:prstGeom prst="ellipse">
                <a:avLst/>
              </a:prstGeom>
              <a:solidFill>
                <a:srgbClr val="FFFFFF"/>
              </a:solidFill>
              <a:ln cap="flat" cmpd="sng" w="9525">
                <a:solidFill>
                  <a:srgbClr val="0056C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73" name="Google Shape;173;p28"/>
          <p:cNvGrpSpPr/>
          <p:nvPr/>
        </p:nvGrpSpPr>
        <p:grpSpPr>
          <a:xfrm>
            <a:off x="431800" y="2071113"/>
            <a:ext cx="3055500" cy="315000"/>
            <a:chOff x="284625" y="1599050"/>
            <a:chExt cx="3055500" cy="315000"/>
          </a:xfrm>
        </p:grpSpPr>
        <p:sp>
          <p:nvSpPr>
            <p:cNvPr id="174" name="Google Shape;174;p28"/>
            <p:cNvSpPr txBox="1"/>
            <p:nvPr/>
          </p:nvSpPr>
          <p:spPr>
            <a:xfrm>
              <a:off x="599625" y="1616450"/>
              <a:ext cx="2740500" cy="28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" sz="900">
                  <a:solidFill>
                    <a:srgbClr val="0066CC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ATTORI PRIMARI:</a:t>
              </a:r>
              <a:r>
                <a:rPr lang="it" sz="900">
                  <a:solidFill>
                    <a:srgbClr val="0066CC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interagiscono </a:t>
              </a:r>
              <a:r>
                <a:rPr b="1" lang="it" sz="900">
                  <a:solidFill>
                    <a:srgbClr val="0066CC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direttamente</a:t>
              </a:r>
              <a:r>
                <a:rPr lang="it" sz="900">
                  <a:solidFill>
                    <a:srgbClr val="0066CC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con l’utente</a:t>
              </a:r>
              <a:endParaRPr sz="9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grpSp>
          <p:nvGrpSpPr>
            <p:cNvPr id="175" name="Google Shape;175;p28"/>
            <p:cNvGrpSpPr/>
            <p:nvPr/>
          </p:nvGrpSpPr>
          <p:grpSpPr>
            <a:xfrm>
              <a:off x="284625" y="1599050"/>
              <a:ext cx="315000" cy="315000"/>
              <a:chOff x="284625" y="1599050"/>
              <a:chExt cx="315000" cy="315000"/>
            </a:xfrm>
          </p:grpSpPr>
          <p:sp>
            <p:nvSpPr>
              <p:cNvPr id="176" name="Google Shape;176;p28"/>
              <p:cNvSpPr/>
              <p:nvPr/>
            </p:nvSpPr>
            <p:spPr>
              <a:xfrm>
                <a:off x="284625" y="1599050"/>
                <a:ext cx="315000" cy="315000"/>
              </a:xfrm>
              <a:prstGeom prst="ellipse">
                <a:avLst/>
              </a:prstGeom>
              <a:solidFill>
                <a:srgbClr val="FFFFFF"/>
              </a:solidFill>
              <a:ln cap="flat" cmpd="sng" w="9525">
                <a:solidFill>
                  <a:srgbClr val="0056C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28"/>
              <p:cNvSpPr/>
              <p:nvPr/>
            </p:nvSpPr>
            <p:spPr>
              <a:xfrm>
                <a:off x="324050" y="1638475"/>
                <a:ext cx="236100" cy="236100"/>
              </a:xfrm>
              <a:prstGeom prst="ellipse">
                <a:avLst/>
              </a:prstGeom>
              <a:solidFill>
                <a:srgbClr val="0056CB"/>
              </a:solidFill>
              <a:ln cap="flat" cmpd="sng" w="9525">
                <a:solidFill>
                  <a:srgbClr val="0056C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" name="Google Shape;178;p28"/>
              <p:cNvSpPr/>
              <p:nvPr/>
            </p:nvSpPr>
            <p:spPr>
              <a:xfrm>
                <a:off x="371850" y="1686275"/>
                <a:ext cx="140400" cy="140400"/>
              </a:xfrm>
              <a:prstGeom prst="ellipse">
                <a:avLst/>
              </a:prstGeom>
              <a:solidFill>
                <a:srgbClr val="FFFFFF"/>
              </a:solidFill>
              <a:ln cap="flat" cmpd="sng" w="9525">
                <a:solidFill>
                  <a:srgbClr val="0056C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79" name="Google Shape;179;p28"/>
          <p:cNvGrpSpPr/>
          <p:nvPr/>
        </p:nvGrpSpPr>
        <p:grpSpPr>
          <a:xfrm>
            <a:off x="431800" y="2473563"/>
            <a:ext cx="3055500" cy="315000"/>
            <a:chOff x="284625" y="2001500"/>
            <a:chExt cx="3055500" cy="315000"/>
          </a:xfrm>
        </p:grpSpPr>
        <p:sp>
          <p:nvSpPr>
            <p:cNvPr id="180" name="Google Shape;180;p28"/>
            <p:cNvSpPr txBox="1"/>
            <p:nvPr/>
          </p:nvSpPr>
          <p:spPr>
            <a:xfrm>
              <a:off x="599625" y="2018900"/>
              <a:ext cx="2740500" cy="28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" sz="900">
                  <a:solidFill>
                    <a:srgbClr val="0066CC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UTENTE:</a:t>
              </a:r>
              <a:r>
                <a:rPr lang="it" sz="900">
                  <a:solidFill>
                    <a:srgbClr val="0066CC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usufruisce del servizio pubblico</a:t>
              </a:r>
              <a:endParaRPr sz="9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grpSp>
          <p:nvGrpSpPr>
            <p:cNvPr id="181" name="Google Shape;181;p28"/>
            <p:cNvGrpSpPr/>
            <p:nvPr/>
          </p:nvGrpSpPr>
          <p:grpSpPr>
            <a:xfrm>
              <a:off x="284625" y="2001500"/>
              <a:ext cx="315000" cy="315000"/>
              <a:chOff x="284625" y="2001500"/>
              <a:chExt cx="315000" cy="315000"/>
            </a:xfrm>
          </p:grpSpPr>
          <p:sp>
            <p:nvSpPr>
              <p:cNvPr id="182" name="Google Shape;182;p28"/>
              <p:cNvSpPr/>
              <p:nvPr/>
            </p:nvSpPr>
            <p:spPr>
              <a:xfrm>
                <a:off x="284625" y="2001500"/>
                <a:ext cx="315000" cy="315000"/>
              </a:xfrm>
              <a:prstGeom prst="ellipse">
                <a:avLst/>
              </a:prstGeom>
              <a:solidFill>
                <a:srgbClr val="FFFFFF"/>
              </a:solidFill>
              <a:ln cap="flat" cmpd="sng" w="9525">
                <a:solidFill>
                  <a:srgbClr val="0056C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28"/>
              <p:cNvSpPr/>
              <p:nvPr/>
            </p:nvSpPr>
            <p:spPr>
              <a:xfrm>
                <a:off x="324050" y="2040925"/>
                <a:ext cx="236100" cy="236100"/>
              </a:xfrm>
              <a:prstGeom prst="ellipse">
                <a:avLst/>
              </a:prstGeom>
              <a:solidFill>
                <a:srgbClr val="FFFFFF"/>
              </a:solidFill>
              <a:ln cap="flat" cmpd="sng" w="9525">
                <a:solidFill>
                  <a:srgbClr val="0056C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" name="Google Shape;184;p28"/>
              <p:cNvSpPr/>
              <p:nvPr/>
            </p:nvSpPr>
            <p:spPr>
              <a:xfrm>
                <a:off x="371850" y="2088725"/>
                <a:ext cx="140400" cy="140400"/>
              </a:xfrm>
              <a:prstGeom prst="ellipse">
                <a:avLst/>
              </a:prstGeom>
              <a:solidFill>
                <a:srgbClr val="0056CB"/>
              </a:solidFill>
              <a:ln cap="flat" cmpd="sng" w="9525">
                <a:solidFill>
                  <a:srgbClr val="0056C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85" name="Google Shape;185;p28"/>
          <p:cNvSpPr txBox="1"/>
          <p:nvPr/>
        </p:nvSpPr>
        <p:spPr>
          <a:xfrm>
            <a:off x="360825" y="831075"/>
            <a:ext cx="34737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200">
                <a:solidFill>
                  <a:srgbClr val="434343"/>
                </a:solidFill>
                <a:highlight>
                  <a:schemeClr val="lt1"/>
                </a:highlight>
                <a:latin typeface="Titillium Web"/>
                <a:ea typeface="Titillium Web"/>
                <a:cs typeface="Titillium Web"/>
                <a:sym typeface="Titillium Web"/>
              </a:rPr>
              <a:t>Sistema scolastico</a:t>
            </a:r>
            <a:endParaRPr b="1" sz="3200">
              <a:solidFill>
                <a:srgbClr val="434343"/>
              </a:solidFill>
              <a:highlight>
                <a:schemeClr val="lt1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86" name="Google Shape;186;p28"/>
          <p:cNvSpPr txBox="1"/>
          <p:nvPr/>
        </p:nvSpPr>
        <p:spPr>
          <a:xfrm>
            <a:off x="360825" y="1204863"/>
            <a:ext cx="31629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434343"/>
                </a:solidFill>
                <a:highlight>
                  <a:schemeClr val="lt1"/>
                </a:highlight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Attori che influenzano l’esperienza dello studente</a:t>
            </a:r>
            <a:endParaRPr sz="1100">
              <a:solidFill>
                <a:srgbClr val="434343"/>
              </a:solidFill>
              <a:highlight>
                <a:schemeClr val="lt1"/>
              </a:highlight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grpSp>
        <p:nvGrpSpPr>
          <p:cNvPr id="187" name="Google Shape;187;p28"/>
          <p:cNvGrpSpPr/>
          <p:nvPr/>
        </p:nvGrpSpPr>
        <p:grpSpPr>
          <a:xfrm>
            <a:off x="4241925" y="-6325"/>
            <a:ext cx="4296600" cy="5161800"/>
            <a:chOff x="4486750" y="-6325"/>
            <a:chExt cx="4296600" cy="5161800"/>
          </a:xfrm>
        </p:grpSpPr>
        <p:sp>
          <p:nvSpPr>
            <p:cNvPr id="188" name="Google Shape;188;p28"/>
            <p:cNvSpPr/>
            <p:nvPr/>
          </p:nvSpPr>
          <p:spPr>
            <a:xfrm>
              <a:off x="4486750" y="447575"/>
              <a:ext cx="4296600" cy="4296600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89" name="Google Shape;189;p28"/>
            <p:cNvCxnSpPr/>
            <p:nvPr/>
          </p:nvCxnSpPr>
          <p:spPr>
            <a:xfrm>
              <a:off x="6635050" y="-6325"/>
              <a:ext cx="0" cy="5161800"/>
            </a:xfrm>
            <a:prstGeom prst="straightConnector1">
              <a:avLst/>
            </a:prstGeom>
            <a:noFill/>
            <a:ln cap="flat" cmpd="sng" w="9525">
              <a:solidFill>
                <a:srgbClr val="0056CB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sp>
          <p:nvSpPr>
            <p:cNvPr id="190" name="Google Shape;190;p28"/>
            <p:cNvSpPr/>
            <p:nvPr/>
          </p:nvSpPr>
          <p:spPr>
            <a:xfrm>
              <a:off x="5234500" y="1195325"/>
              <a:ext cx="2801100" cy="2801100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8"/>
            <p:cNvSpPr/>
            <p:nvPr/>
          </p:nvSpPr>
          <p:spPr>
            <a:xfrm>
              <a:off x="5986625" y="1947450"/>
              <a:ext cx="1296900" cy="1296900"/>
            </a:xfrm>
            <a:prstGeom prst="ellipse">
              <a:avLst/>
            </a:prstGeom>
            <a:solidFill>
              <a:srgbClr val="F4F4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8"/>
            <p:cNvSpPr txBox="1"/>
            <p:nvPr/>
          </p:nvSpPr>
          <p:spPr>
            <a:xfrm>
              <a:off x="6763075" y="90400"/>
              <a:ext cx="1411800" cy="28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900">
                  <a:solidFill>
                    <a:srgbClr val="0066CC"/>
                  </a:solidFill>
                  <a:latin typeface="Titillium Web SemiBold"/>
                  <a:ea typeface="Titillium Web SemiBold"/>
                  <a:cs typeface="Titillium Web SemiBold"/>
                  <a:sym typeface="Titillium Web SemiBold"/>
                </a:rPr>
                <a:t>INTERNI</a:t>
              </a:r>
              <a:endParaRPr sz="90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endParaRPr>
            </a:p>
          </p:txBody>
        </p:sp>
        <p:sp>
          <p:nvSpPr>
            <p:cNvPr id="193" name="Google Shape;193;p28"/>
            <p:cNvSpPr txBox="1"/>
            <p:nvPr/>
          </p:nvSpPr>
          <p:spPr>
            <a:xfrm>
              <a:off x="5085300" y="90400"/>
              <a:ext cx="1411800" cy="28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900">
                  <a:solidFill>
                    <a:srgbClr val="0066CC"/>
                  </a:solidFill>
                  <a:latin typeface="Titillium Web SemiBold"/>
                  <a:ea typeface="Titillium Web SemiBold"/>
                  <a:cs typeface="Titillium Web SemiBold"/>
                  <a:sym typeface="Titillium Web SemiBold"/>
                </a:rPr>
                <a:t>ESTERNI</a:t>
              </a:r>
              <a:endParaRPr sz="90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endParaRPr>
            </a:p>
          </p:txBody>
        </p:sp>
      </p:grpSp>
      <p:sp>
        <p:nvSpPr>
          <p:cNvPr id="194" name="Google Shape;194;p28"/>
          <p:cNvSpPr txBox="1"/>
          <p:nvPr/>
        </p:nvSpPr>
        <p:spPr>
          <a:xfrm>
            <a:off x="746800" y="3680900"/>
            <a:ext cx="27405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9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ESTERNI:</a:t>
            </a:r>
            <a:r>
              <a:rPr lang="it" sz="9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 esterni alla pubblica amministrazione, del settore privato o comunque indipendenti</a:t>
            </a:r>
            <a:endParaRPr sz="90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95" name="Google Shape;195;p28"/>
          <p:cNvSpPr txBox="1"/>
          <p:nvPr/>
        </p:nvSpPr>
        <p:spPr>
          <a:xfrm>
            <a:off x="746800" y="4083363"/>
            <a:ext cx="27405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9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INTERNI:</a:t>
            </a:r>
            <a:r>
              <a:rPr lang="it" sz="9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 alla pubblica amministrazione, enti locali e/o centrali, completamente o parzialmente statali</a:t>
            </a:r>
            <a:endParaRPr sz="90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96" name="Google Shape;196;p28"/>
          <p:cNvSpPr txBox="1"/>
          <p:nvPr/>
        </p:nvSpPr>
        <p:spPr>
          <a:xfrm>
            <a:off x="746800" y="2876000"/>
            <a:ext cx="27405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9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ENTI E ORGANIZZAZIONI:</a:t>
            </a:r>
            <a:r>
              <a:rPr lang="it" sz="9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 autorità pubbliche o aziende private, nazionali e/o locali</a:t>
            </a:r>
            <a:endParaRPr sz="90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97" name="Google Shape;197;p28"/>
          <p:cNvSpPr txBox="1"/>
          <p:nvPr/>
        </p:nvSpPr>
        <p:spPr>
          <a:xfrm>
            <a:off x="746800" y="3278463"/>
            <a:ext cx="27405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9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PERSONE:</a:t>
            </a:r>
            <a:r>
              <a:rPr lang="it" sz="9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 coloro che contribuiscono all’erogazione del servizio, sia </a:t>
            </a:r>
            <a:r>
              <a:rPr i="1" lang="it" sz="9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front</a:t>
            </a:r>
            <a:r>
              <a:rPr lang="it" sz="9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 che </a:t>
            </a:r>
            <a:r>
              <a:rPr i="1" lang="it" sz="9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back office</a:t>
            </a:r>
            <a:endParaRPr i="1" sz="90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98" name="Google Shape;198;p28"/>
          <p:cNvSpPr/>
          <p:nvPr/>
        </p:nvSpPr>
        <p:spPr>
          <a:xfrm>
            <a:off x="531475" y="2957165"/>
            <a:ext cx="117900" cy="1179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8"/>
          <p:cNvSpPr/>
          <p:nvPr/>
        </p:nvSpPr>
        <p:spPr>
          <a:xfrm>
            <a:off x="522197" y="3359613"/>
            <a:ext cx="136500" cy="117900"/>
          </a:xfrm>
          <a:prstGeom prst="triangle">
            <a:avLst>
              <a:gd fmla="val 50000" name="adj"/>
            </a:avLst>
          </a:prstGeom>
          <a:solidFill>
            <a:srgbClr val="006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8"/>
          <p:cNvSpPr txBox="1"/>
          <p:nvPr/>
        </p:nvSpPr>
        <p:spPr>
          <a:xfrm>
            <a:off x="360825" y="319005"/>
            <a:ext cx="38811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Disegna qui la mappa degli attori</a:t>
            </a:r>
            <a:endParaRPr sz="1200">
              <a:solidFill>
                <a:srgbClr val="0066CC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pic>
        <p:nvPicPr>
          <p:cNvPr id="201" name="Google Shape;20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2" y="4838050"/>
            <a:ext cx="1448532" cy="3054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2" name="Google Shape;202;p28"/>
          <p:cNvCxnSpPr/>
          <p:nvPr/>
        </p:nvCxnSpPr>
        <p:spPr>
          <a:xfrm>
            <a:off x="597850" y="3712750"/>
            <a:ext cx="0" cy="641100"/>
          </a:xfrm>
          <a:prstGeom prst="straightConnector1">
            <a:avLst/>
          </a:prstGeom>
          <a:noFill/>
          <a:ln cap="flat" cmpd="sng" w="9525">
            <a:solidFill>
              <a:srgbClr val="0066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3" name="Google Shape;203;p28"/>
          <p:cNvSpPr/>
          <p:nvPr/>
        </p:nvSpPr>
        <p:spPr>
          <a:xfrm rot="5400000">
            <a:off x="8063508" y="-60556"/>
            <a:ext cx="1033200" cy="1148100"/>
          </a:xfrm>
          <a:prstGeom prst="diagStripe">
            <a:avLst>
              <a:gd fmla="val 50000" name="adj"/>
            </a:avLst>
          </a:prstGeom>
          <a:solidFill>
            <a:srgbClr val="0066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8"/>
          <p:cNvSpPr txBox="1"/>
          <p:nvPr/>
        </p:nvSpPr>
        <p:spPr>
          <a:xfrm rot="2519380">
            <a:off x="8188301" y="239536"/>
            <a:ext cx="1042158" cy="296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6CB"/>
              </a:buClr>
              <a:buSzPts val="1400"/>
              <a:buFont typeface="Arial"/>
              <a:buNone/>
            </a:pPr>
            <a:r>
              <a:rPr i="0" lang="it" sz="1400" u="none" cap="none" strike="noStrike">
                <a:solidFill>
                  <a:schemeClr val="lt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ESEMPIO</a:t>
            </a:r>
            <a:endParaRPr i="0" sz="1400" u="none" cap="none" strike="noStrike">
              <a:solidFill>
                <a:schemeClr val="lt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205" name="Google Shape;205;p28"/>
          <p:cNvSpPr/>
          <p:nvPr/>
        </p:nvSpPr>
        <p:spPr>
          <a:xfrm>
            <a:off x="5738913" y="1965938"/>
            <a:ext cx="1296900" cy="1296900"/>
          </a:xfrm>
          <a:prstGeom prst="ellipse">
            <a:avLst/>
          </a:prstGeom>
          <a:solidFill>
            <a:srgbClr val="F4F4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8"/>
          <p:cNvSpPr/>
          <p:nvPr/>
        </p:nvSpPr>
        <p:spPr>
          <a:xfrm>
            <a:off x="6015501" y="2254613"/>
            <a:ext cx="743700" cy="719400"/>
          </a:xfrm>
          <a:prstGeom prst="ellipse">
            <a:avLst/>
          </a:prstGeom>
          <a:solidFill>
            <a:srgbClr val="F4F4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8"/>
          <p:cNvSpPr txBox="1"/>
          <p:nvPr/>
        </p:nvSpPr>
        <p:spPr>
          <a:xfrm>
            <a:off x="5850463" y="2838645"/>
            <a:ext cx="1073700" cy="4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6772"/>
              </a:buClr>
              <a:buSzPts val="1100"/>
              <a:buFont typeface="Arial"/>
              <a:buNone/>
            </a:pPr>
            <a:r>
              <a:rPr b="1" lang="it" sz="10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STUDENTE</a:t>
            </a:r>
            <a:endParaRPr b="1" sz="10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descr="SystemMap_icon-26.png" id="208" name="Google Shape;208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13314" y="1964151"/>
            <a:ext cx="1148099" cy="11480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9" name="Google Shape;209;p28"/>
          <p:cNvGrpSpPr/>
          <p:nvPr/>
        </p:nvGrpSpPr>
        <p:grpSpPr>
          <a:xfrm>
            <a:off x="4783863" y="1552364"/>
            <a:ext cx="994800" cy="1080187"/>
            <a:chOff x="3659975" y="1610076"/>
            <a:chExt cx="994800" cy="1080187"/>
          </a:xfrm>
        </p:grpSpPr>
        <p:pic>
          <p:nvPicPr>
            <p:cNvPr descr="SystemMap_icon-32.png" id="210" name="Google Shape;210;p2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700934" y="1610076"/>
              <a:ext cx="912901" cy="9129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1" name="Google Shape;211;p28"/>
            <p:cNvSpPr txBox="1"/>
            <p:nvPr/>
          </p:nvSpPr>
          <p:spPr>
            <a:xfrm>
              <a:off x="3659975" y="2358763"/>
              <a:ext cx="994800" cy="3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lang="it" sz="1000">
                  <a:solidFill>
                    <a:srgbClr val="5A6772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GENITORI</a:t>
              </a:r>
              <a:endParaRPr b="1" i="0" sz="1000" u="none" cap="none" strike="noStrike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pic>
        <p:nvPicPr>
          <p:cNvPr descr="SystemMap_icons-29.png" id="212" name="Google Shape;212;p28"/>
          <p:cNvPicPr preferRelativeResize="0"/>
          <p:nvPr/>
        </p:nvPicPr>
        <p:blipFill rotWithShape="1">
          <a:blip r:embed="rId6">
            <a:alphaModFix/>
          </a:blip>
          <a:srcRect b="0" l="0" r="13352" t="0"/>
          <a:stretch/>
        </p:blipFill>
        <p:spPr>
          <a:xfrm>
            <a:off x="6553601" y="959200"/>
            <a:ext cx="994799" cy="114809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8"/>
          <p:cNvSpPr txBox="1"/>
          <p:nvPr/>
        </p:nvSpPr>
        <p:spPr>
          <a:xfrm>
            <a:off x="6476938" y="1849775"/>
            <a:ext cx="11481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lang="it" sz="10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INSEGNANTI</a:t>
            </a:r>
            <a:endParaRPr b="1" i="0" sz="1200" u="none" cap="none" strike="noStrike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descr="SystemMap_icon-27.png" id="214" name="Google Shape;214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62126" y="2061034"/>
            <a:ext cx="912901" cy="912901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8"/>
          <p:cNvSpPr txBox="1"/>
          <p:nvPr/>
        </p:nvSpPr>
        <p:spPr>
          <a:xfrm>
            <a:off x="6844538" y="2712188"/>
            <a:ext cx="11481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lang="it" sz="1000">
                <a:solidFill>
                  <a:srgbClr val="5A6772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SEGRETERIA DIDATTICA</a:t>
            </a:r>
            <a:endParaRPr b="1" i="0" sz="1200" u="none" cap="none" strike="noStrike">
              <a:solidFill>
                <a:srgbClr val="5A6772"/>
              </a:solidFill>
              <a:highlight>
                <a:srgbClr val="FFFFFF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6" name="Google Shape;216;p28"/>
          <p:cNvSpPr txBox="1"/>
          <p:nvPr/>
        </p:nvSpPr>
        <p:spPr>
          <a:xfrm>
            <a:off x="7677575" y="1296513"/>
            <a:ext cx="11481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lang="it" sz="1000">
                <a:solidFill>
                  <a:srgbClr val="5A6772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MIUR</a:t>
            </a:r>
            <a:endParaRPr b="1" i="0" sz="1200" u="none" cap="none" strike="noStrike">
              <a:solidFill>
                <a:srgbClr val="5A6772"/>
              </a:solidFill>
              <a:highlight>
                <a:srgbClr val="FFFFFF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descr="SystemMap_icon-02.png" id="217" name="Google Shape;217;p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698943" y="1849786"/>
            <a:ext cx="912901" cy="91290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8"/>
          <p:cNvSpPr txBox="1"/>
          <p:nvPr/>
        </p:nvSpPr>
        <p:spPr>
          <a:xfrm>
            <a:off x="7755759" y="2675542"/>
            <a:ext cx="7992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lang="it" sz="1000">
                <a:solidFill>
                  <a:srgbClr val="5A6772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SCUOLA</a:t>
            </a:r>
            <a:endParaRPr b="1" i="0" sz="1200" u="none" cap="none" strike="noStrike">
              <a:solidFill>
                <a:srgbClr val="5A6772"/>
              </a:solidFill>
              <a:highlight>
                <a:srgbClr val="FFFFFF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9" name="Google Shape;219;p28"/>
          <p:cNvSpPr txBox="1"/>
          <p:nvPr/>
        </p:nvSpPr>
        <p:spPr>
          <a:xfrm>
            <a:off x="5752315" y="1870663"/>
            <a:ext cx="7437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772"/>
              </a:buClr>
              <a:buSzPts val="700"/>
              <a:buFont typeface="Titillium Web"/>
              <a:buNone/>
            </a:pPr>
            <a:r>
              <a:rPr b="1" lang="it" sz="7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COMPAGNI</a:t>
            </a:r>
            <a:endParaRPr b="1"/>
          </a:p>
        </p:txBody>
      </p:sp>
      <p:pic>
        <p:nvPicPr>
          <p:cNvPr id="220" name="Google Shape;220;p28"/>
          <p:cNvPicPr preferRelativeResize="0"/>
          <p:nvPr/>
        </p:nvPicPr>
        <p:blipFill rotWithShape="1">
          <a:blip r:embed="rId9">
            <a:alphaModFix/>
          </a:blip>
          <a:srcRect b="13792" l="0" r="0" t="1797"/>
          <a:stretch/>
        </p:blipFill>
        <p:spPr>
          <a:xfrm>
            <a:off x="5712990" y="1266664"/>
            <a:ext cx="890925" cy="67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8"/>
          <p:cNvPicPr preferRelativeResize="0"/>
          <p:nvPr/>
        </p:nvPicPr>
        <p:blipFill rotWithShape="1">
          <a:blip r:embed="rId10">
            <a:alphaModFix/>
          </a:blip>
          <a:srcRect b="1802" l="0" r="0" t="1802"/>
          <a:stretch/>
        </p:blipFill>
        <p:spPr>
          <a:xfrm>
            <a:off x="4967638" y="3127863"/>
            <a:ext cx="1073700" cy="931456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8"/>
          <p:cNvSpPr txBox="1"/>
          <p:nvPr/>
        </p:nvSpPr>
        <p:spPr>
          <a:xfrm>
            <a:off x="4969900" y="3859638"/>
            <a:ext cx="9948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772"/>
              </a:buClr>
              <a:buSzPts val="700"/>
              <a:buFont typeface="Titillium Web"/>
              <a:buNone/>
            </a:pPr>
            <a:r>
              <a:rPr b="1" lang="it" sz="7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ADDETTI MENSA</a:t>
            </a:r>
            <a:endParaRPr b="1"/>
          </a:p>
        </p:txBody>
      </p:sp>
      <p:pic>
        <p:nvPicPr>
          <p:cNvPr id="223" name="Google Shape;223;p28"/>
          <p:cNvPicPr preferRelativeResize="0"/>
          <p:nvPr/>
        </p:nvPicPr>
        <p:blipFill rotWithShape="1">
          <a:blip r:embed="rId11">
            <a:alphaModFix/>
          </a:blip>
          <a:srcRect b="1802" l="0" r="0" t="1802"/>
          <a:stretch/>
        </p:blipFill>
        <p:spPr>
          <a:xfrm>
            <a:off x="6764917" y="3121335"/>
            <a:ext cx="1084950" cy="94122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8"/>
          <p:cNvSpPr txBox="1"/>
          <p:nvPr/>
        </p:nvSpPr>
        <p:spPr>
          <a:xfrm>
            <a:off x="6733330" y="3788338"/>
            <a:ext cx="11481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lang="it" sz="1000">
                <a:solidFill>
                  <a:srgbClr val="5A6772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PRESIDE</a:t>
            </a:r>
            <a:endParaRPr b="1" i="0" sz="1200" u="none" cap="none" strike="noStrike">
              <a:solidFill>
                <a:srgbClr val="5A6772"/>
              </a:solidFill>
              <a:highlight>
                <a:srgbClr val="FFFFFF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25" name="Google Shape;225;p28"/>
          <p:cNvSpPr txBox="1"/>
          <p:nvPr/>
        </p:nvSpPr>
        <p:spPr>
          <a:xfrm>
            <a:off x="4196288" y="3294100"/>
            <a:ext cx="11481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lang="it" sz="1000">
                <a:solidFill>
                  <a:srgbClr val="5A6772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INDUSTRIA CATERING</a:t>
            </a:r>
            <a:endParaRPr b="1" i="0" sz="1200" u="none" cap="none" strike="noStrike">
              <a:solidFill>
                <a:srgbClr val="5A6772"/>
              </a:solidFill>
              <a:highlight>
                <a:srgbClr val="FFFFFF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26" name="Google Shape;226;p28"/>
          <p:cNvPicPr preferRelativeResize="0"/>
          <p:nvPr/>
        </p:nvPicPr>
        <p:blipFill rotWithShape="1">
          <a:blip r:embed="rId12">
            <a:alphaModFix amt="50000"/>
          </a:blip>
          <a:srcRect b="15318" l="0" r="0" t="0"/>
          <a:stretch/>
        </p:blipFill>
        <p:spPr>
          <a:xfrm>
            <a:off x="4502338" y="2910013"/>
            <a:ext cx="498115" cy="4218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ystemMap_icon-01-09.png" id="227" name="Google Shape;227;p2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806119" y="563161"/>
            <a:ext cx="912901" cy="912901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8"/>
          <p:cNvSpPr/>
          <p:nvPr/>
        </p:nvSpPr>
        <p:spPr>
          <a:xfrm>
            <a:off x="7936472" y="1414734"/>
            <a:ext cx="117900" cy="1179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066CC"/>
              </a:highlight>
            </a:endParaRPr>
          </a:p>
        </p:txBody>
      </p:sp>
      <p:sp>
        <p:nvSpPr>
          <p:cNvPr id="229" name="Google Shape;229;p28"/>
          <p:cNvSpPr/>
          <p:nvPr/>
        </p:nvSpPr>
        <p:spPr>
          <a:xfrm>
            <a:off x="7799050" y="2792131"/>
            <a:ext cx="117900" cy="1179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066CC"/>
              </a:highlight>
            </a:endParaRPr>
          </a:p>
        </p:txBody>
      </p:sp>
      <p:sp>
        <p:nvSpPr>
          <p:cNvPr id="230" name="Google Shape;230;p28"/>
          <p:cNvSpPr/>
          <p:nvPr/>
        </p:nvSpPr>
        <p:spPr>
          <a:xfrm>
            <a:off x="5759774" y="1947954"/>
            <a:ext cx="136500" cy="117900"/>
          </a:xfrm>
          <a:prstGeom prst="triangle">
            <a:avLst>
              <a:gd fmla="val 50000" name="adj"/>
            </a:avLst>
          </a:prstGeom>
          <a:solidFill>
            <a:srgbClr val="006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066CC"/>
              </a:highlight>
            </a:endParaRPr>
          </a:p>
        </p:txBody>
      </p:sp>
      <p:sp>
        <p:nvSpPr>
          <p:cNvPr id="231" name="Google Shape;231;p28"/>
          <p:cNvSpPr/>
          <p:nvPr/>
        </p:nvSpPr>
        <p:spPr>
          <a:xfrm>
            <a:off x="4957759" y="3940788"/>
            <a:ext cx="136500" cy="117900"/>
          </a:xfrm>
          <a:prstGeom prst="triangle">
            <a:avLst>
              <a:gd fmla="val 50000" name="adj"/>
            </a:avLst>
          </a:prstGeom>
          <a:solidFill>
            <a:srgbClr val="006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066CC"/>
              </a:highlight>
            </a:endParaRPr>
          </a:p>
        </p:txBody>
      </p:sp>
      <p:sp>
        <p:nvSpPr>
          <p:cNvPr id="232" name="Google Shape;232;p28"/>
          <p:cNvSpPr/>
          <p:nvPr/>
        </p:nvSpPr>
        <p:spPr>
          <a:xfrm>
            <a:off x="6924159" y="3901525"/>
            <a:ext cx="136500" cy="117900"/>
          </a:xfrm>
          <a:prstGeom prst="triangle">
            <a:avLst>
              <a:gd fmla="val 50000" name="adj"/>
            </a:avLst>
          </a:prstGeom>
          <a:solidFill>
            <a:srgbClr val="006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066CC"/>
              </a:highlight>
            </a:endParaRPr>
          </a:p>
        </p:txBody>
      </p:sp>
      <p:sp>
        <p:nvSpPr>
          <p:cNvPr id="233" name="Google Shape;233;p28"/>
          <p:cNvSpPr/>
          <p:nvPr/>
        </p:nvSpPr>
        <p:spPr>
          <a:xfrm>
            <a:off x="6924159" y="2842850"/>
            <a:ext cx="136500" cy="117900"/>
          </a:xfrm>
          <a:prstGeom prst="triangle">
            <a:avLst>
              <a:gd fmla="val 50000" name="adj"/>
            </a:avLst>
          </a:prstGeom>
          <a:solidFill>
            <a:srgbClr val="006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066CC"/>
              </a:highlight>
            </a:endParaRPr>
          </a:p>
        </p:txBody>
      </p:sp>
      <p:sp>
        <p:nvSpPr>
          <p:cNvPr id="234" name="Google Shape;234;p28"/>
          <p:cNvSpPr/>
          <p:nvPr/>
        </p:nvSpPr>
        <p:spPr>
          <a:xfrm>
            <a:off x="6533344" y="1970634"/>
            <a:ext cx="136500" cy="117900"/>
          </a:xfrm>
          <a:prstGeom prst="triangle">
            <a:avLst>
              <a:gd fmla="val 50000" name="adj"/>
            </a:avLst>
          </a:prstGeom>
          <a:solidFill>
            <a:srgbClr val="006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066CC"/>
              </a:highlight>
            </a:endParaRPr>
          </a:p>
        </p:txBody>
      </p:sp>
      <p:sp>
        <p:nvSpPr>
          <p:cNvPr id="235" name="Google Shape;235;p28"/>
          <p:cNvSpPr txBox="1"/>
          <p:nvPr/>
        </p:nvSpPr>
        <p:spPr>
          <a:xfrm>
            <a:off x="3967688" y="2430838"/>
            <a:ext cx="11481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lang="it" sz="1000">
                <a:solidFill>
                  <a:srgbClr val="5A6772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AZIENDE</a:t>
            </a:r>
            <a:br>
              <a:rPr b="1" lang="it" sz="1000">
                <a:solidFill>
                  <a:srgbClr val="5A6772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b="1" lang="it" sz="1000">
                <a:solidFill>
                  <a:srgbClr val="5A6772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DI PULIZIE</a:t>
            </a:r>
            <a:endParaRPr b="1" i="0" sz="1200" u="none" cap="none" strike="noStrike">
              <a:solidFill>
                <a:srgbClr val="5A6772"/>
              </a:solidFill>
              <a:highlight>
                <a:srgbClr val="FFFFFF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36" name="Google Shape;236;p28"/>
          <p:cNvPicPr preferRelativeResize="0"/>
          <p:nvPr/>
        </p:nvPicPr>
        <p:blipFill rotWithShape="1">
          <a:blip r:embed="rId14">
            <a:alphaModFix amt="60000"/>
          </a:blip>
          <a:srcRect b="13748" l="0" r="0" t="0"/>
          <a:stretch/>
        </p:blipFill>
        <p:spPr>
          <a:xfrm>
            <a:off x="4200300" y="1883913"/>
            <a:ext cx="682875" cy="588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9"/>
          <p:cNvSpPr/>
          <p:nvPr/>
        </p:nvSpPr>
        <p:spPr>
          <a:xfrm>
            <a:off x="-6300" y="-23200"/>
            <a:ext cx="9144000" cy="1087500"/>
          </a:xfrm>
          <a:prstGeom prst="rect">
            <a:avLst/>
          </a:prstGeom>
          <a:solidFill>
            <a:srgbClr val="F4F4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9"/>
          <p:cNvSpPr txBox="1"/>
          <p:nvPr/>
        </p:nvSpPr>
        <p:spPr>
          <a:xfrm>
            <a:off x="2601874" y="1345967"/>
            <a:ext cx="28659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1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MANSIONI</a:t>
            </a:r>
            <a:endParaRPr b="1" sz="110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43" name="Google Shape;243;p29"/>
          <p:cNvSpPr txBox="1"/>
          <p:nvPr/>
        </p:nvSpPr>
        <p:spPr>
          <a:xfrm>
            <a:off x="2601875" y="1578093"/>
            <a:ext cx="2996400" cy="7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[ </a:t>
            </a:r>
            <a:r>
              <a:rPr lang="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Identifica quali aspetti del servizio gli competono </a:t>
            </a:r>
            <a:r>
              <a:rPr lang="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]</a:t>
            </a:r>
            <a:endParaRPr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149900" lvl="0" marL="172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Titillium Web"/>
              <a:buChar char="●"/>
            </a:pPr>
            <a:r>
              <a:t/>
            </a:r>
            <a:endParaRPr b="1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44" name="Google Shape;244;p29"/>
          <p:cNvSpPr/>
          <p:nvPr/>
        </p:nvSpPr>
        <p:spPr>
          <a:xfrm>
            <a:off x="360825" y="1396625"/>
            <a:ext cx="1942200" cy="1907700"/>
          </a:xfrm>
          <a:prstGeom prst="ellipse">
            <a:avLst/>
          </a:prstGeom>
          <a:solidFill>
            <a:srgbClr val="F4F4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9"/>
          <p:cNvSpPr txBox="1"/>
          <p:nvPr/>
        </p:nvSpPr>
        <p:spPr>
          <a:xfrm>
            <a:off x="2617027" y="2549763"/>
            <a:ext cx="22680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1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ATTIVITÀ</a:t>
            </a:r>
            <a:endParaRPr b="1" sz="110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46" name="Google Shape;246;p29"/>
          <p:cNvSpPr txBox="1"/>
          <p:nvPr/>
        </p:nvSpPr>
        <p:spPr>
          <a:xfrm>
            <a:off x="2601875" y="2780550"/>
            <a:ext cx="29631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[ Descrivi brevemente di cosa si occupa ]</a:t>
            </a:r>
            <a:endParaRPr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149900" lvl="0" marL="172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Titillium Web"/>
              <a:buChar char="●"/>
            </a:pPr>
            <a:r>
              <a:t/>
            </a:r>
            <a:endParaRPr b="1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247" name="Google Shape;247;p29"/>
          <p:cNvCxnSpPr/>
          <p:nvPr/>
        </p:nvCxnSpPr>
        <p:spPr>
          <a:xfrm>
            <a:off x="6064856" y="4218305"/>
            <a:ext cx="2508600" cy="0"/>
          </a:xfrm>
          <a:prstGeom prst="straightConnector1">
            <a:avLst/>
          </a:prstGeom>
          <a:noFill/>
          <a:ln cap="flat" cmpd="sng" w="19050">
            <a:solidFill>
              <a:srgbClr val="0066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8" name="Google Shape;248;p29"/>
          <p:cNvSpPr txBox="1"/>
          <p:nvPr/>
        </p:nvSpPr>
        <p:spPr>
          <a:xfrm>
            <a:off x="5912625" y="1396626"/>
            <a:ext cx="28659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1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APPARTENENZA ALLA PUBBLICA AMMINISTRAZIONE</a:t>
            </a:r>
            <a:endParaRPr b="1" sz="110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49" name="Google Shape;249;p29"/>
          <p:cNvSpPr txBox="1"/>
          <p:nvPr/>
        </p:nvSpPr>
        <p:spPr>
          <a:xfrm>
            <a:off x="2617027" y="3667913"/>
            <a:ext cx="22680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1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OBIETTIVI</a:t>
            </a:r>
            <a:endParaRPr b="1" sz="110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50" name="Google Shape;250;p29"/>
          <p:cNvSpPr txBox="1"/>
          <p:nvPr/>
        </p:nvSpPr>
        <p:spPr>
          <a:xfrm>
            <a:off x="2568500" y="3898690"/>
            <a:ext cx="29964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[ Definisci per cosa deve adoperarsi ]</a:t>
            </a:r>
            <a:endParaRPr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149900" lvl="0" marL="172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Titillium Web"/>
              <a:buChar char="●"/>
            </a:pPr>
            <a:r>
              <a:t/>
            </a:r>
            <a:endParaRPr b="1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51" name="Google Shape;251;p29"/>
          <p:cNvSpPr txBox="1"/>
          <p:nvPr/>
        </p:nvSpPr>
        <p:spPr>
          <a:xfrm>
            <a:off x="2601875" y="319000"/>
            <a:ext cx="42399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200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Ruolo</a:t>
            </a:r>
            <a:endParaRPr b="1" sz="3200">
              <a:solidFill>
                <a:srgbClr val="434343"/>
              </a:solidFill>
              <a:highlight>
                <a:schemeClr val="accent1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52" name="Google Shape;252;p29"/>
          <p:cNvSpPr txBox="1"/>
          <p:nvPr/>
        </p:nvSpPr>
        <p:spPr>
          <a:xfrm>
            <a:off x="360825" y="319000"/>
            <a:ext cx="19422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2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ATTORE - Scheda profilo</a:t>
            </a:r>
            <a:endParaRPr sz="1200">
              <a:solidFill>
                <a:schemeClr val="dk2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pic>
        <p:nvPicPr>
          <p:cNvPr id="253" name="Google Shape;25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2" y="4838050"/>
            <a:ext cx="1448532" cy="305456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9"/>
          <p:cNvSpPr/>
          <p:nvPr/>
        </p:nvSpPr>
        <p:spPr>
          <a:xfrm>
            <a:off x="6030090" y="4176725"/>
            <a:ext cx="927000" cy="83100"/>
          </a:xfrm>
          <a:prstGeom prst="rect">
            <a:avLst/>
          </a:prstGeom>
          <a:solidFill>
            <a:srgbClr val="0066CC">
              <a:alpha val="564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9"/>
          <p:cNvSpPr/>
          <p:nvPr/>
        </p:nvSpPr>
        <p:spPr>
          <a:xfrm>
            <a:off x="6643596" y="4176733"/>
            <a:ext cx="83400" cy="831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0066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9"/>
          <p:cNvSpPr/>
          <p:nvPr/>
        </p:nvSpPr>
        <p:spPr>
          <a:xfrm>
            <a:off x="7302117" y="4176733"/>
            <a:ext cx="83400" cy="831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0066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9"/>
          <p:cNvSpPr/>
          <p:nvPr/>
        </p:nvSpPr>
        <p:spPr>
          <a:xfrm>
            <a:off x="7952330" y="4176733"/>
            <a:ext cx="83400" cy="831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0066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9"/>
          <p:cNvSpPr/>
          <p:nvPr/>
        </p:nvSpPr>
        <p:spPr>
          <a:xfrm>
            <a:off x="8573309" y="4176733"/>
            <a:ext cx="83400" cy="831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0066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9"/>
          <p:cNvSpPr/>
          <p:nvPr/>
        </p:nvSpPr>
        <p:spPr>
          <a:xfrm>
            <a:off x="5985075" y="4176733"/>
            <a:ext cx="83400" cy="831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0066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9"/>
          <p:cNvSpPr txBox="1"/>
          <p:nvPr/>
        </p:nvSpPr>
        <p:spPr>
          <a:xfrm>
            <a:off x="5912627" y="2549763"/>
            <a:ext cx="22680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1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TIPOLOGIA</a:t>
            </a:r>
            <a:endParaRPr b="1" sz="110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61" name="Google Shape;261;p29"/>
          <p:cNvSpPr txBox="1"/>
          <p:nvPr/>
        </p:nvSpPr>
        <p:spPr>
          <a:xfrm>
            <a:off x="6451100" y="2889175"/>
            <a:ext cx="21222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ENTI E ORGANIZZAZIONI</a:t>
            </a:r>
            <a:endParaRPr sz="90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62" name="Google Shape;262;p29"/>
          <p:cNvSpPr txBox="1"/>
          <p:nvPr/>
        </p:nvSpPr>
        <p:spPr>
          <a:xfrm>
            <a:off x="6451100" y="3215425"/>
            <a:ext cx="21543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PERSONE</a:t>
            </a:r>
            <a:endParaRPr i="1" sz="90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63" name="Google Shape;263;p29"/>
          <p:cNvSpPr/>
          <p:nvPr/>
        </p:nvSpPr>
        <p:spPr>
          <a:xfrm>
            <a:off x="6235775" y="2970340"/>
            <a:ext cx="117900" cy="117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66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9"/>
          <p:cNvSpPr/>
          <p:nvPr/>
        </p:nvSpPr>
        <p:spPr>
          <a:xfrm>
            <a:off x="6226497" y="3296587"/>
            <a:ext cx="136500" cy="1179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66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9"/>
          <p:cNvSpPr txBox="1"/>
          <p:nvPr/>
        </p:nvSpPr>
        <p:spPr>
          <a:xfrm>
            <a:off x="5912627" y="3667913"/>
            <a:ext cx="22680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1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INFLUENZA</a:t>
            </a:r>
            <a:r>
              <a:rPr b="1" lang="it" sz="11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b="1" lang="it" sz="1100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SUL</a:t>
            </a:r>
            <a:r>
              <a:rPr b="1" lang="it" sz="1100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L’UTENTE</a:t>
            </a:r>
            <a:endParaRPr b="1" sz="1100">
              <a:solidFill>
                <a:srgbClr val="434343"/>
              </a:solidFill>
              <a:highlight>
                <a:schemeClr val="accent1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266" name="Google Shape;266;p29"/>
          <p:cNvGrpSpPr/>
          <p:nvPr/>
        </p:nvGrpSpPr>
        <p:grpSpPr>
          <a:xfrm>
            <a:off x="6063093" y="1846075"/>
            <a:ext cx="1600437" cy="455100"/>
            <a:chOff x="5829831" y="-6325"/>
            <a:chExt cx="1600437" cy="455100"/>
          </a:xfrm>
        </p:grpSpPr>
        <p:cxnSp>
          <p:nvCxnSpPr>
            <p:cNvPr id="267" name="Google Shape;267;p29"/>
            <p:cNvCxnSpPr/>
            <p:nvPr/>
          </p:nvCxnSpPr>
          <p:spPr>
            <a:xfrm>
              <a:off x="6635050" y="-6325"/>
              <a:ext cx="0" cy="455100"/>
            </a:xfrm>
            <a:prstGeom prst="straightConnector1">
              <a:avLst/>
            </a:prstGeom>
            <a:noFill/>
            <a:ln cap="flat" cmpd="sng" w="9525">
              <a:solidFill>
                <a:srgbClr val="0056CB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sp>
          <p:nvSpPr>
            <p:cNvPr id="268" name="Google Shape;268;p29"/>
            <p:cNvSpPr txBox="1"/>
            <p:nvPr/>
          </p:nvSpPr>
          <p:spPr>
            <a:xfrm>
              <a:off x="6763069" y="90400"/>
              <a:ext cx="667200" cy="28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900">
                  <a:solidFill>
                    <a:srgbClr val="0066CC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INTERNI</a:t>
              </a:r>
              <a:endParaRPr sz="9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69" name="Google Shape;269;p29"/>
            <p:cNvSpPr txBox="1"/>
            <p:nvPr/>
          </p:nvSpPr>
          <p:spPr>
            <a:xfrm>
              <a:off x="5829831" y="90400"/>
              <a:ext cx="667200" cy="28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900">
                  <a:solidFill>
                    <a:srgbClr val="0066CC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ESTERNI</a:t>
              </a:r>
              <a:endParaRPr sz="9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sp>
        <p:nvSpPr>
          <p:cNvPr id="270" name="Google Shape;270;p29"/>
          <p:cNvSpPr/>
          <p:nvPr/>
        </p:nvSpPr>
        <p:spPr>
          <a:xfrm>
            <a:off x="6821618" y="2197308"/>
            <a:ext cx="83400" cy="831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0066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0"/>
          <p:cNvSpPr/>
          <p:nvPr/>
        </p:nvSpPr>
        <p:spPr>
          <a:xfrm>
            <a:off x="-6300" y="-23200"/>
            <a:ext cx="9144000" cy="1087500"/>
          </a:xfrm>
          <a:prstGeom prst="rect">
            <a:avLst/>
          </a:prstGeom>
          <a:solidFill>
            <a:srgbClr val="F4F4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276" name="Google Shape;276;p30"/>
          <p:cNvSpPr txBox="1"/>
          <p:nvPr/>
        </p:nvSpPr>
        <p:spPr>
          <a:xfrm>
            <a:off x="2601874" y="1345967"/>
            <a:ext cx="28659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1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MANSIONI</a:t>
            </a:r>
            <a:endParaRPr b="1" sz="110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77" name="Google Shape;277;p30"/>
          <p:cNvSpPr txBox="1"/>
          <p:nvPr/>
        </p:nvSpPr>
        <p:spPr>
          <a:xfrm>
            <a:off x="2601875" y="1578100"/>
            <a:ext cx="3143700" cy="7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49900" lvl="0" marL="172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Titillium Web"/>
              <a:buChar char="●"/>
            </a:pPr>
            <a:r>
              <a:rPr b="1" lang="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Portare avanti il programma curricolare</a:t>
            </a:r>
            <a:endParaRPr b="1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149900" lvl="0" marL="172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Titillium Web"/>
              <a:buChar char="●"/>
            </a:pPr>
            <a:r>
              <a:rPr b="1" lang="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Coordinarsi con la segreteria didattica</a:t>
            </a:r>
            <a:endParaRPr b="1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149900" lvl="0" marL="172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Titillium Web"/>
              <a:buChar char="●"/>
            </a:pPr>
            <a:r>
              <a:rPr b="1" lang="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Mantenere la disciplina in classe</a:t>
            </a:r>
            <a:endParaRPr b="1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78" name="Google Shape;278;p30"/>
          <p:cNvSpPr/>
          <p:nvPr/>
        </p:nvSpPr>
        <p:spPr>
          <a:xfrm>
            <a:off x="360825" y="1396625"/>
            <a:ext cx="1942200" cy="1907700"/>
          </a:xfrm>
          <a:prstGeom prst="ellipse">
            <a:avLst/>
          </a:prstGeom>
          <a:solidFill>
            <a:srgbClr val="F4F4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0"/>
          <p:cNvSpPr txBox="1"/>
          <p:nvPr/>
        </p:nvSpPr>
        <p:spPr>
          <a:xfrm>
            <a:off x="2617027" y="2549763"/>
            <a:ext cx="22680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1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ATTIVITÀ</a:t>
            </a:r>
            <a:endParaRPr b="1" sz="110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80" name="Google Shape;280;p30"/>
          <p:cNvSpPr txBox="1"/>
          <p:nvPr/>
        </p:nvSpPr>
        <p:spPr>
          <a:xfrm>
            <a:off x="2617025" y="2780550"/>
            <a:ext cx="29478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49900" lvl="0" marL="172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Titillium Web"/>
              <a:buChar char="●"/>
            </a:pPr>
            <a:r>
              <a:rPr b="1" lang="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Pianificare e svolgere le lezioni</a:t>
            </a:r>
            <a:endParaRPr b="1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149900" lvl="0" marL="172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Titillium Web"/>
              <a:buChar char="●"/>
            </a:pPr>
            <a:r>
              <a:rPr b="1" lang="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Correggere i compiti</a:t>
            </a:r>
            <a:endParaRPr b="1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149900" lvl="0" marL="172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Titillium Web"/>
              <a:buChar char="●"/>
            </a:pPr>
            <a:r>
              <a:rPr b="1" lang="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Assegnare valutazioni</a:t>
            </a:r>
            <a:endParaRPr b="1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149900" lvl="0" marL="172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Titillium Web"/>
              <a:buChar char="●"/>
            </a:pPr>
            <a:r>
              <a:rPr b="1" lang="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Fare corsi di formazione</a:t>
            </a:r>
            <a:endParaRPr b="1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281" name="Google Shape;281;p30"/>
          <p:cNvCxnSpPr/>
          <p:nvPr/>
        </p:nvCxnSpPr>
        <p:spPr>
          <a:xfrm>
            <a:off x="6064856" y="4218305"/>
            <a:ext cx="2508600" cy="0"/>
          </a:xfrm>
          <a:prstGeom prst="straightConnector1">
            <a:avLst/>
          </a:prstGeom>
          <a:noFill/>
          <a:ln cap="flat" cmpd="sng" w="19050">
            <a:solidFill>
              <a:srgbClr val="0066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2" name="Google Shape;282;p30"/>
          <p:cNvSpPr txBox="1"/>
          <p:nvPr/>
        </p:nvSpPr>
        <p:spPr>
          <a:xfrm>
            <a:off x="5912625" y="1396626"/>
            <a:ext cx="28659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1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APPARTENENZA ALLA PUBBLICA AMMINISTRAZIONE</a:t>
            </a:r>
            <a:endParaRPr b="1" sz="110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83" name="Google Shape;283;p30"/>
          <p:cNvSpPr txBox="1"/>
          <p:nvPr/>
        </p:nvSpPr>
        <p:spPr>
          <a:xfrm>
            <a:off x="2617027" y="3667913"/>
            <a:ext cx="22680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1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OBIETTIVI</a:t>
            </a:r>
            <a:endParaRPr b="1" sz="110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84" name="Google Shape;284;p30"/>
          <p:cNvSpPr txBox="1"/>
          <p:nvPr/>
        </p:nvSpPr>
        <p:spPr>
          <a:xfrm>
            <a:off x="2568500" y="3898690"/>
            <a:ext cx="29964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49900" lvl="0" marL="172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Titillium Web"/>
              <a:buChar char="●"/>
            </a:pPr>
            <a:r>
              <a:rPr b="1" lang="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Assicurarsi che gli studenti imparino</a:t>
            </a:r>
            <a:endParaRPr b="1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149900" lvl="0" marL="172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Titillium Web"/>
              <a:buChar char="●"/>
            </a:pPr>
            <a:r>
              <a:rPr b="1" lang="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Mantenere l’attenzione e motivazione alta</a:t>
            </a:r>
            <a:endParaRPr b="1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149900" lvl="0" marL="172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Titillium Web"/>
              <a:buChar char="●"/>
            </a:pPr>
            <a:r>
              <a:rPr b="1" lang="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Far sì che la maggior parte passi l’anno</a:t>
            </a:r>
            <a:endParaRPr b="1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85" name="Google Shape;285;p30"/>
          <p:cNvSpPr txBox="1"/>
          <p:nvPr/>
        </p:nvSpPr>
        <p:spPr>
          <a:xfrm>
            <a:off x="2601875" y="319000"/>
            <a:ext cx="42399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Insegnante</a:t>
            </a:r>
            <a:endParaRPr b="1" sz="3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86" name="Google Shape;286;p30"/>
          <p:cNvSpPr txBox="1"/>
          <p:nvPr/>
        </p:nvSpPr>
        <p:spPr>
          <a:xfrm>
            <a:off x="360825" y="319000"/>
            <a:ext cx="19422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2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ATTORE - Scheda profilo</a:t>
            </a:r>
            <a:endParaRPr sz="1200">
              <a:solidFill>
                <a:schemeClr val="dk2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pic>
        <p:nvPicPr>
          <p:cNvPr id="287" name="Google Shape;28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2" y="4838050"/>
            <a:ext cx="1448532" cy="305456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0"/>
          <p:cNvSpPr/>
          <p:nvPr/>
        </p:nvSpPr>
        <p:spPr>
          <a:xfrm>
            <a:off x="6030090" y="4176725"/>
            <a:ext cx="927000" cy="83100"/>
          </a:xfrm>
          <a:prstGeom prst="rect">
            <a:avLst/>
          </a:prstGeom>
          <a:solidFill>
            <a:srgbClr val="0066CC">
              <a:alpha val="564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30"/>
          <p:cNvSpPr/>
          <p:nvPr/>
        </p:nvSpPr>
        <p:spPr>
          <a:xfrm>
            <a:off x="6643596" y="4176733"/>
            <a:ext cx="83400" cy="831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0066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0"/>
          <p:cNvSpPr/>
          <p:nvPr/>
        </p:nvSpPr>
        <p:spPr>
          <a:xfrm>
            <a:off x="7302117" y="4176733"/>
            <a:ext cx="83400" cy="831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0066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0"/>
          <p:cNvSpPr/>
          <p:nvPr/>
        </p:nvSpPr>
        <p:spPr>
          <a:xfrm>
            <a:off x="7952330" y="4176733"/>
            <a:ext cx="83400" cy="831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0066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0"/>
          <p:cNvSpPr/>
          <p:nvPr/>
        </p:nvSpPr>
        <p:spPr>
          <a:xfrm>
            <a:off x="8573309" y="4176733"/>
            <a:ext cx="83400" cy="831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0066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30"/>
          <p:cNvSpPr/>
          <p:nvPr/>
        </p:nvSpPr>
        <p:spPr>
          <a:xfrm>
            <a:off x="5985075" y="4176733"/>
            <a:ext cx="83400" cy="831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0066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0"/>
          <p:cNvSpPr txBox="1"/>
          <p:nvPr/>
        </p:nvSpPr>
        <p:spPr>
          <a:xfrm>
            <a:off x="5912627" y="2549763"/>
            <a:ext cx="22680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1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TIPOLOGIA</a:t>
            </a:r>
            <a:endParaRPr b="1" sz="110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95" name="Google Shape;295;p30"/>
          <p:cNvSpPr txBox="1"/>
          <p:nvPr/>
        </p:nvSpPr>
        <p:spPr>
          <a:xfrm>
            <a:off x="6451100" y="2889175"/>
            <a:ext cx="21222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ENTI E ORGANIZZAZIONI</a:t>
            </a:r>
            <a:endParaRPr sz="90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96" name="Google Shape;296;p30"/>
          <p:cNvSpPr txBox="1"/>
          <p:nvPr/>
        </p:nvSpPr>
        <p:spPr>
          <a:xfrm>
            <a:off x="6451100" y="3215425"/>
            <a:ext cx="21543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9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PERSONE</a:t>
            </a:r>
            <a:endParaRPr b="1" i="1" sz="90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97" name="Google Shape;297;p30"/>
          <p:cNvSpPr/>
          <p:nvPr/>
        </p:nvSpPr>
        <p:spPr>
          <a:xfrm>
            <a:off x="6235775" y="2970340"/>
            <a:ext cx="117900" cy="117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66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30"/>
          <p:cNvSpPr/>
          <p:nvPr/>
        </p:nvSpPr>
        <p:spPr>
          <a:xfrm>
            <a:off x="6226497" y="3296587"/>
            <a:ext cx="136500" cy="117900"/>
          </a:xfrm>
          <a:prstGeom prst="triangle">
            <a:avLst>
              <a:gd fmla="val 50000" name="adj"/>
            </a:avLst>
          </a:prstGeom>
          <a:solidFill>
            <a:srgbClr val="0066CC"/>
          </a:solidFill>
          <a:ln cap="flat" cmpd="sng" w="9525">
            <a:solidFill>
              <a:srgbClr val="0066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30"/>
          <p:cNvSpPr txBox="1"/>
          <p:nvPr/>
        </p:nvSpPr>
        <p:spPr>
          <a:xfrm>
            <a:off x="5912627" y="3667913"/>
            <a:ext cx="22680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1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INFLUENZA </a:t>
            </a:r>
            <a:r>
              <a:rPr b="1" lang="it" sz="1100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SULL’UTENTE</a:t>
            </a:r>
            <a:endParaRPr b="1" sz="1100">
              <a:solidFill>
                <a:srgbClr val="434343"/>
              </a:solidFill>
              <a:highlight>
                <a:schemeClr val="accent1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00" name="Google Shape;300;p30"/>
          <p:cNvSpPr/>
          <p:nvPr/>
        </p:nvSpPr>
        <p:spPr>
          <a:xfrm rot="5400000">
            <a:off x="8063508" y="-60556"/>
            <a:ext cx="1033200" cy="1148100"/>
          </a:xfrm>
          <a:prstGeom prst="diagStripe">
            <a:avLst>
              <a:gd fmla="val 50000" name="adj"/>
            </a:avLst>
          </a:prstGeom>
          <a:solidFill>
            <a:srgbClr val="0066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30"/>
          <p:cNvSpPr txBox="1"/>
          <p:nvPr/>
        </p:nvSpPr>
        <p:spPr>
          <a:xfrm rot="2519380">
            <a:off x="8188301" y="239536"/>
            <a:ext cx="1042158" cy="296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6CB"/>
              </a:buClr>
              <a:buSzPts val="1400"/>
              <a:buFont typeface="Arial"/>
              <a:buNone/>
            </a:pPr>
            <a:r>
              <a:rPr i="0" lang="it" sz="1400" u="none" cap="none" strike="noStrike">
                <a:solidFill>
                  <a:schemeClr val="lt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ESEMPIO</a:t>
            </a:r>
            <a:endParaRPr i="0" sz="1400" u="none" cap="none" strike="noStrike">
              <a:solidFill>
                <a:schemeClr val="lt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pic>
        <p:nvPicPr>
          <p:cNvPr descr="SystemMap_icons-29.png" id="302" name="Google Shape;302;p30"/>
          <p:cNvPicPr preferRelativeResize="0"/>
          <p:nvPr/>
        </p:nvPicPr>
        <p:blipFill rotWithShape="1">
          <a:blip r:embed="rId4">
            <a:alphaModFix/>
          </a:blip>
          <a:srcRect b="0" l="0" r="13352" t="0"/>
          <a:stretch/>
        </p:blipFill>
        <p:spPr>
          <a:xfrm>
            <a:off x="404225" y="1396616"/>
            <a:ext cx="1752800" cy="20228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3" name="Google Shape;303;p30"/>
          <p:cNvGrpSpPr/>
          <p:nvPr/>
        </p:nvGrpSpPr>
        <p:grpSpPr>
          <a:xfrm>
            <a:off x="6063093" y="1846075"/>
            <a:ext cx="1600437" cy="455100"/>
            <a:chOff x="5829831" y="-6325"/>
            <a:chExt cx="1600437" cy="455100"/>
          </a:xfrm>
        </p:grpSpPr>
        <p:cxnSp>
          <p:nvCxnSpPr>
            <p:cNvPr id="304" name="Google Shape;304;p30"/>
            <p:cNvCxnSpPr/>
            <p:nvPr/>
          </p:nvCxnSpPr>
          <p:spPr>
            <a:xfrm>
              <a:off x="6635050" y="-6325"/>
              <a:ext cx="0" cy="455100"/>
            </a:xfrm>
            <a:prstGeom prst="straightConnector1">
              <a:avLst/>
            </a:prstGeom>
            <a:noFill/>
            <a:ln cap="flat" cmpd="sng" w="9525">
              <a:solidFill>
                <a:srgbClr val="0056CB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sp>
          <p:nvSpPr>
            <p:cNvPr id="305" name="Google Shape;305;p30"/>
            <p:cNvSpPr txBox="1"/>
            <p:nvPr/>
          </p:nvSpPr>
          <p:spPr>
            <a:xfrm>
              <a:off x="6763069" y="90400"/>
              <a:ext cx="667200" cy="28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" sz="900">
                  <a:solidFill>
                    <a:srgbClr val="0066CC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INTERNI</a:t>
              </a:r>
              <a:endParaRPr b="1" sz="9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06" name="Google Shape;306;p30"/>
            <p:cNvSpPr txBox="1"/>
            <p:nvPr/>
          </p:nvSpPr>
          <p:spPr>
            <a:xfrm>
              <a:off x="5829831" y="90400"/>
              <a:ext cx="667200" cy="28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900">
                  <a:solidFill>
                    <a:srgbClr val="0066CC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ESTERNI</a:t>
              </a:r>
              <a:endParaRPr sz="9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sp>
        <p:nvSpPr>
          <p:cNvPr id="307" name="Google Shape;307;p30"/>
          <p:cNvSpPr/>
          <p:nvPr/>
        </p:nvSpPr>
        <p:spPr>
          <a:xfrm>
            <a:off x="7250768" y="2197308"/>
            <a:ext cx="83400" cy="831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0066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3650" y="2040813"/>
            <a:ext cx="822825" cy="82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31"/>
          <p:cNvPicPr preferRelativeResize="0"/>
          <p:nvPr/>
        </p:nvPicPr>
        <p:blipFill rotWithShape="1">
          <a:blip r:embed="rId4">
            <a:alphaModFix/>
          </a:blip>
          <a:srcRect b="1802" l="0" r="0" t="1802"/>
          <a:stretch/>
        </p:blipFill>
        <p:spPr>
          <a:xfrm>
            <a:off x="6157765" y="3089400"/>
            <a:ext cx="1084950" cy="941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1"/>
          <p:cNvPicPr preferRelativeResize="0"/>
          <p:nvPr/>
        </p:nvPicPr>
        <p:blipFill rotWithShape="1">
          <a:blip r:embed="rId5">
            <a:alphaModFix/>
          </a:blip>
          <a:srcRect b="1802" l="0" r="0" t="1802"/>
          <a:stretch/>
        </p:blipFill>
        <p:spPr>
          <a:xfrm>
            <a:off x="7618570" y="3088005"/>
            <a:ext cx="1084950" cy="941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1"/>
          <p:cNvPicPr preferRelativeResize="0"/>
          <p:nvPr/>
        </p:nvPicPr>
        <p:blipFill rotWithShape="1">
          <a:blip r:embed="rId6">
            <a:alphaModFix/>
          </a:blip>
          <a:srcRect b="1802" l="0" r="0" t="1802"/>
          <a:stretch/>
        </p:blipFill>
        <p:spPr>
          <a:xfrm>
            <a:off x="7530312" y="1067010"/>
            <a:ext cx="1084950" cy="941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1"/>
          <p:cNvPicPr preferRelativeResize="0"/>
          <p:nvPr/>
        </p:nvPicPr>
        <p:blipFill rotWithShape="1">
          <a:blip r:embed="rId7">
            <a:alphaModFix/>
          </a:blip>
          <a:srcRect b="1802" l="0" r="0" t="1802"/>
          <a:stretch/>
        </p:blipFill>
        <p:spPr>
          <a:xfrm>
            <a:off x="6157760" y="1067010"/>
            <a:ext cx="1084950" cy="941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1"/>
          <p:cNvPicPr preferRelativeResize="0"/>
          <p:nvPr/>
        </p:nvPicPr>
        <p:blipFill rotWithShape="1">
          <a:blip r:embed="rId8">
            <a:alphaModFix/>
          </a:blip>
          <a:srcRect b="1802" l="0" r="0" t="1802"/>
          <a:stretch/>
        </p:blipFill>
        <p:spPr>
          <a:xfrm>
            <a:off x="4772591" y="1067010"/>
            <a:ext cx="1084950" cy="941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1"/>
          <p:cNvPicPr preferRelativeResize="0"/>
          <p:nvPr/>
        </p:nvPicPr>
        <p:blipFill rotWithShape="1">
          <a:blip r:embed="rId9">
            <a:alphaModFix/>
          </a:blip>
          <a:srcRect b="1802" l="0" r="0" t="1802"/>
          <a:stretch/>
        </p:blipFill>
        <p:spPr>
          <a:xfrm>
            <a:off x="3336959" y="1067010"/>
            <a:ext cx="1084950" cy="941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1"/>
          <p:cNvPicPr preferRelativeResize="0"/>
          <p:nvPr/>
        </p:nvPicPr>
        <p:blipFill rotWithShape="1">
          <a:blip r:embed="rId10">
            <a:alphaModFix/>
          </a:blip>
          <a:srcRect b="1802" l="0" r="0" t="1802"/>
          <a:stretch/>
        </p:blipFill>
        <p:spPr>
          <a:xfrm>
            <a:off x="1876096" y="1067010"/>
            <a:ext cx="1084950" cy="941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1"/>
          <p:cNvPicPr preferRelativeResize="0"/>
          <p:nvPr/>
        </p:nvPicPr>
        <p:blipFill rotWithShape="1">
          <a:blip r:embed="rId11">
            <a:alphaModFix/>
          </a:blip>
          <a:srcRect b="1802" l="0" r="0" t="1802"/>
          <a:stretch/>
        </p:blipFill>
        <p:spPr>
          <a:xfrm>
            <a:off x="440464" y="1067010"/>
            <a:ext cx="1084950" cy="941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1"/>
          <p:cNvPicPr preferRelativeResize="0"/>
          <p:nvPr/>
        </p:nvPicPr>
        <p:blipFill rotWithShape="1">
          <a:blip r:embed="rId12">
            <a:alphaModFix/>
          </a:blip>
          <a:srcRect b="1802" l="0" r="0" t="1802"/>
          <a:stretch/>
        </p:blipFill>
        <p:spPr>
          <a:xfrm>
            <a:off x="4772586" y="3122338"/>
            <a:ext cx="1084950" cy="941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1"/>
          <p:cNvPicPr preferRelativeResize="0"/>
          <p:nvPr/>
        </p:nvPicPr>
        <p:blipFill rotWithShape="1">
          <a:blip r:embed="rId13">
            <a:alphaModFix/>
          </a:blip>
          <a:srcRect b="1802" l="0" r="0" t="1802"/>
          <a:stretch/>
        </p:blipFill>
        <p:spPr>
          <a:xfrm>
            <a:off x="3340767" y="3122338"/>
            <a:ext cx="1084950" cy="941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1"/>
          <p:cNvPicPr preferRelativeResize="0"/>
          <p:nvPr/>
        </p:nvPicPr>
        <p:blipFill rotWithShape="1">
          <a:blip r:embed="rId14">
            <a:alphaModFix/>
          </a:blip>
          <a:srcRect b="1802" l="0" r="0" t="1802"/>
          <a:stretch/>
        </p:blipFill>
        <p:spPr>
          <a:xfrm>
            <a:off x="6157755" y="2043688"/>
            <a:ext cx="1084950" cy="941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1"/>
          <p:cNvPicPr preferRelativeResize="0"/>
          <p:nvPr/>
        </p:nvPicPr>
        <p:blipFill rotWithShape="1">
          <a:blip r:embed="rId15">
            <a:alphaModFix/>
          </a:blip>
          <a:srcRect b="1802" l="0" r="0" t="1802"/>
          <a:stretch/>
        </p:blipFill>
        <p:spPr>
          <a:xfrm>
            <a:off x="4772581" y="2043688"/>
            <a:ext cx="1084950" cy="941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1"/>
          <p:cNvPicPr preferRelativeResize="0"/>
          <p:nvPr/>
        </p:nvPicPr>
        <p:blipFill rotWithShape="1">
          <a:blip r:embed="rId16">
            <a:alphaModFix/>
          </a:blip>
          <a:srcRect b="1802" l="0" r="0" t="1802"/>
          <a:stretch/>
        </p:blipFill>
        <p:spPr>
          <a:xfrm>
            <a:off x="3312869" y="2043688"/>
            <a:ext cx="1084950" cy="941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1"/>
          <p:cNvPicPr preferRelativeResize="0"/>
          <p:nvPr/>
        </p:nvPicPr>
        <p:blipFill rotWithShape="1">
          <a:blip r:embed="rId17">
            <a:alphaModFix/>
          </a:blip>
          <a:srcRect b="1802" l="0" r="0" t="1802"/>
          <a:stretch/>
        </p:blipFill>
        <p:spPr>
          <a:xfrm>
            <a:off x="1940251" y="2043688"/>
            <a:ext cx="1084950" cy="941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1"/>
          <p:cNvPicPr preferRelativeResize="0"/>
          <p:nvPr/>
        </p:nvPicPr>
        <p:blipFill rotWithShape="1">
          <a:blip r:embed="rId18">
            <a:alphaModFix/>
          </a:blip>
          <a:srcRect b="1802" l="0" r="0" t="1802"/>
          <a:stretch/>
        </p:blipFill>
        <p:spPr>
          <a:xfrm>
            <a:off x="440464" y="2043688"/>
            <a:ext cx="1084950" cy="941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1"/>
          <p:cNvPicPr preferRelativeResize="0"/>
          <p:nvPr/>
        </p:nvPicPr>
        <p:blipFill rotWithShape="1">
          <a:blip r:embed="rId19">
            <a:alphaModFix/>
          </a:blip>
          <a:srcRect b="1802" l="0" r="0" t="1802"/>
          <a:stretch/>
        </p:blipFill>
        <p:spPr>
          <a:xfrm>
            <a:off x="1890732" y="3135271"/>
            <a:ext cx="1084950" cy="941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1"/>
          <p:cNvPicPr preferRelativeResize="0"/>
          <p:nvPr/>
        </p:nvPicPr>
        <p:blipFill rotWithShape="1">
          <a:blip r:embed="rId20">
            <a:alphaModFix/>
          </a:blip>
          <a:srcRect b="1802" l="0" r="0" t="1802"/>
          <a:stretch/>
        </p:blipFill>
        <p:spPr>
          <a:xfrm>
            <a:off x="440464" y="3135271"/>
            <a:ext cx="1084950" cy="941221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1"/>
          <p:cNvSpPr txBox="1"/>
          <p:nvPr/>
        </p:nvSpPr>
        <p:spPr>
          <a:xfrm>
            <a:off x="360825" y="319005"/>
            <a:ext cx="38811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Persone e ruoli</a:t>
            </a:r>
            <a:endParaRPr sz="1200">
              <a:solidFill>
                <a:srgbClr val="0066CC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pic>
        <p:nvPicPr>
          <p:cNvPr id="331" name="Google Shape;331;p31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-12" y="4838050"/>
            <a:ext cx="1448532" cy="305456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31"/>
          <p:cNvSpPr txBox="1"/>
          <p:nvPr/>
        </p:nvSpPr>
        <p:spPr>
          <a:xfrm>
            <a:off x="4572000" y="303400"/>
            <a:ext cx="41649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Utilizza queste icone </a:t>
            </a:r>
            <a:r>
              <a:rPr lang="it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come ti sono più utili</a:t>
            </a:r>
            <a:r>
              <a:rPr lang="it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br>
              <a:rPr lang="it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e integra laddove necessario</a:t>
            </a:r>
            <a:endParaRPr sz="11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32"/>
          <p:cNvPicPr preferRelativeResize="0"/>
          <p:nvPr/>
        </p:nvPicPr>
        <p:blipFill rotWithShape="1">
          <a:blip r:embed="rId3">
            <a:alphaModFix/>
          </a:blip>
          <a:srcRect b="1597" l="0" r="0" t="1587"/>
          <a:stretch/>
        </p:blipFill>
        <p:spPr>
          <a:xfrm>
            <a:off x="658275" y="1704623"/>
            <a:ext cx="901300" cy="781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32"/>
          <p:cNvPicPr preferRelativeResize="0"/>
          <p:nvPr/>
        </p:nvPicPr>
        <p:blipFill rotWithShape="1">
          <a:blip r:embed="rId4">
            <a:alphaModFix/>
          </a:blip>
          <a:srcRect b="1597" l="0" r="0" t="1587"/>
          <a:stretch/>
        </p:blipFill>
        <p:spPr>
          <a:xfrm>
            <a:off x="2043505" y="1704623"/>
            <a:ext cx="901300" cy="781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32"/>
          <p:cNvPicPr preferRelativeResize="0"/>
          <p:nvPr/>
        </p:nvPicPr>
        <p:blipFill rotWithShape="1">
          <a:blip r:embed="rId5">
            <a:alphaModFix/>
          </a:blip>
          <a:srcRect b="1597" l="0" r="0" t="1587"/>
          <a:stretch/>
        </p:blipFill>
        <p:spPr>
          <a:xfrm>
            <a:off x="3428735" y="1704623"/>
            <a:ext cx="901300" cy="781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32"/>
          <p:cNvPicPr preferRelativeResize="0"/>
          <p:nvPr/>
        </p:nvPicPr>
        <p:blipFill rotWithShape="1">
          <a:blip r:embed="rId6">
            <a:alphaModFix/>
          </a:blip>
          <a:srcRect b="1597" l="0" r="0" t="1587"/>
          <a:stretch/>
        </p:blipFill>
        <p:spPr>
          <a:xfrm>
            <a:off x="4813965" y="1704623"/>
            <a:ext cx="901300" cy="781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32"/>
          <p:cNvPicPr preferRelativeResize="0"/>
          <p:nvPr/>
        </p:nvPicPr>
        <p:blipFill rotWithShape="1">
          <a:blip r:embed="rId7">
            <a:alphaModFix/>
          </a:blip>
          <a:srcRect b="1597" l="0" r="0" t="1587"/>
          <a:stretch/>
        </p:blipFill>
        <p:spPr>
          <a:xfrm>
            <a:off x="6199195" y="1704623"/>
            <a:ext cx="901300" cy="781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32"/>
          <p:cNvPicPr preferRelativeResize="0"/>
          <p:nvPr/>
        </p:nvPicPr>
        <p:blipFill rotWithShape="1">
          <a:blip r:embed="rId8">
            <a:alphaModFix/>
          </a:blip>
          <a:srcRect b="1597" l="0" r="0" t="1587"/>
          <a:stretch/>
        </p:blipFill>
        <p:spPr>
          <a:xfrm>
            <a:off x="7584425" y="1704623"/>
            <a:ext cx="901300" cy="781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32"/>
          <p:cNvPicPr preferRelativeResize="0"/>
          <p:nvPr/>
        </p:nvPicPr>
        <p:blipFill rotWithShape="1">
          <a:blip r:embed="rId9">
            <a:alphaModFix/>
          </a:blip>
          <a:srcRect b="1597" l="0" r="0" t="1587"/>
          <a:stretch/>
        </p:blipFill>
        <p:spPr>
          <a:xfrm>
            <a:off x="658275" y="2606574"/>
            <a:ext cx="901300" cy="781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32"/>
          <p:cNvPicPr preferRelativeResize="0"/>
          <p:nvPr/>
        </p:nvPicPr>
        <p:blipFill rotWithShape="1">
          <a:blip r:embed="rId10">
            <a:alphaModFix/>
          </a:blip>
          <a:srcRect b="1597" l="0" r="0" t="1587"/>
          <a:stretch/>
        </p:blipFill>
        <p:spPr>
          <a:xfrm>
            <a:off x="2043505" y="2606574"/>
            <a:ext cx="901300" cy="781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32"/>
          <p:cNvPicPr preferRelativeResize="0"/>
          <p:nvPr/>
        </p:nvPicPr>
        <p:blipFill rotWithShape="1">
          <a:blip r:embed="rId11">
            <a:alphaModFix/>
          </a:blip>
          <a:srcRect b="1597" l="0" r="0" t="1587"/>
          <a:stretch/>
        </p:blipFill>
        <p:spPr>
          <a:xfrm>
            <a:off x="3428735" y="2606574"/>
            <a:ext cx="901300" cy="781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32"/>
          <p:cNvPicPr preferRelativeResize="0"/>
          <p:nvPr/>
        </p:nvPicPr>
        <p:blipFill rotWithShape="1">
          <a:blip r:embed="rId12">
            <a:alphaModFix/>
          </a:blip>
          <a:srcRect b="1593" l="0" r="0" t="28191"/>
          <a:stretch/>
        </p:blipFill>
        <p:spPr>
          <a:xfrm>
            <a:off x="4813975" y="2821423"/>
            <a:ext cx="901300" cy="56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32"/>
          <p:cNvPicPr preferRelativeResize="0"/>
          <p:nvPr/>
        </p:nvPicPr>
        <p:blipFill rotWithShape="1">
          <a:blip r:embed="rId13">
            <a:alphaModFix/>
          </a:blip>
          <a:srcRect b="1597" l="0" r="0" t="1587"/>
          <a:stretch/>
        </p:blipFill>
        <p:spPr>
          <a:xfrm>
            <a:off x="6199195" y="2656949"/>
            <a:ext cx="901300" cy="781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32"/>
          <p:cNvPicPr preferRelativeResize="0"/>
          <p:nvPr/>
        </p:nvPicPr>
        <p:blipFill rotWithShape="1">
          <a:blip r:embed="rId14">
            <a:alphaModFix/>
          </a:blip>
          <a:srcRect b="1597" l="0" r="0" t="1587"/>
          <a:stretch/>
        </p:blipFill>
        <p:spPr>
          <a:xfrm>
            <a:off x="7584425" y="2606574"/>
            <a:ext cx="901300" cy="78192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32"/>
          <p:cNvSpPr txBox="1"/>
          <p:nvPr/>
        </p:nvSpPr>
        <p:spPr>
          <a:xfrm>
            <a:off x="360825" y="319005"/>
            <a:ext cx="38811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Enti ed organizzazioni</a:t>
            </a:r>
            <a:endParaRPr sz="1200">
              <a:solidFill>
                <a:srgbClr val="0066CC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350" name="Google Shape;350;p32"/>
          <p:cNvSpPr txBox="1"/>
          <p:nvPr/>
        </p:nvSpPr>
        <p:spPr>
          <a:xfrm>
            <a:off x="4572000" y="303400"/>
            <a:ext cx="41649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Utilizza queste icone </a:t>
            </a:r>
            <a:r>
              <a:rPr lang="it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come ti sono più utili</a:t>
            </a:r>
            <a:r>
              <a:rPr lang="it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br>
              <a:rPr lang="it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e integra laddove necessario</a:t>
            </a:r>
            <a:endParaRPr sz="11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351" name="Google Shape;351;p3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-12" y="4838050"/>
            <a:ext cx="1448532" cy="305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66CC"/>
        </a:solidFill>
      </p:bgPr>
    </p:bg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3"/>
          <p:cNvSpPr txBox="1"/>
          <p:nvPr/>
        </p:nvSpPr>
        <p:spPr>
          <a:xfrm>
            <a:off x="6372525" y="2115750"/>
            <a:ext cx="2489100" cy="9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7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Quest'opera, realizzata per il progetto </a:t>
            </a:r>
            <a:r>
              <a:rPr lang="it" sz="700" u="sng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Designers Italia</a:t>
            </a:r>
            <a:r>
              <a:rPr lang="it" sz="7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è distribuita con Licenza </a:t>
            </a:r>
            <a:r>
              <a:rPr lang="it" sz="700" u="sng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Attribuzione - Condividi allo stesso modo 4.0 Internazionale</a:t>
            </a:r>
            <a:r>
              <a:rPr lang="it" sz="7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. Copyright (c) 2021 Presidenza del Consiglio dei Ministri - Dipartimento per la trasformazione digitale. </a:t>
            </a:r>
            <a:r>
              <a:rPr b="1" lang="it" sz="7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Per rispettare i termini della licenza lascia questo testo/questa slide nella tua versione.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357" name="Google Shape;357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2368113"/>
            <a:ext cx="1931375" cy="40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