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Titillium Web SemiBold"/>
      <p:regular r:id="rId14"/>
      <p:bold r:id="rId15"/>
      <p:italic r:id="rId16"/>
      <p:boldItalic r:id="rId17"/>
    </p:embeddedFont>
    <p:embeddedFont>
      <p:font typeface="Roboto Mono Light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50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50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Light-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RobotoMonoLight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TitilliumWeb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TitilliumWebSemiBold-bold.fntdata"/><Relationship Id="rId14" Type="http://schemas.openxmlformats.org/officeDocument/2006/relationships/font" Target="fonts/TitilliumWebSemiBold-regular.fntdata"/><Relationship Id="rId17" Type="http://schemas.openxmlformats.org/officeDocument/2006/relationships/font" Target="fonts/TitilliumWebSemiBold-boldItalic.fntdata"/><Relationship Id="rId16" Type="http://schemas.openxmlformats.org/officeDocument/2006/relationships/font" Target="fonts/TitilliumWebSemiBold-italic.fntdata"/><Relationship Id="rId19" Type="http://schemas.openxmlformats.org/officeDocument/2006/relationships/font" Target="fonts/RobotoMonoLight-bold.fntdata"/><Relationship Id="rId18" Type="http://schemas.openxmlformats.org/officeDocument/2006/relationships/font" Target="fonts/RobotoMon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cc364de2_0_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bccc364de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ccc364de2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bccc364de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0a9b8758b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e0a9b8758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0a9b8758b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e0a9b8758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0a9b8758b_0_40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0a9b8758b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0a9b8758b_0_43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0a9b8758b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0f234c4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0f234c4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hyperlink" Target="https://creativecommons.org/licenses/by-sa/4.0/deed.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2" Type="http://schemas.openxmlformats.org/officeDocument/2006/relationships/image" Target="../media/image7.png"/><Relationship Id="rId9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21" Type="http://schemas.openxmlformats.org/officeDocument/2006/relationships/image" Target="../media/image13.png"/><Relationship Id="rId13" Type="http://schemas.openxmlformats.org/officeDocument/2006/relationships/image" Target="../media/image41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Relationship Id="rId15" Type="http://schemas.openxmlformats.org/officeDocument/2006/relationships/image" Target="../media/image19.png"/><Relationship Id="rId14" Type="http://schemas.openxmlformats.org/officeDocument/2006/relationships/image" Target="../media/image36.png"/><Relationship Id="rId17" Type="http://schemas.openxmlformats.org/officeDocument/2006/relationships/image" Target="../media/image20.png"/><Relationship Id="rId16" Type="http://schemas.openxmlformats.org/officeDocument/2006/relationships/image" Target="../media/image16.png"/><Relationship Id="rId5" Type="http://schemas.openxmlformats.org/officeDocument/2006/relationships/image" Target="../media/image18.png"/><Relationship Id="rId19" Type="http://schemas.openxmlformats.org/officeDocument/2006/relationships/image" Target="../media/image45.png"/><Relationship Id="rId6" Type="http://schemas.openxmlformats.org/officeDocument/2006/relationships/image" Target="../media/image6.png"/><Relationship Id="rId18" Type="http://schemas.openxmlformats.org/officeDocument/2006/relationships/image" Target="../media/image29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43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Relationship Id="rId15" Type="http://schemas.openxmlformats.org/officeDocument/2006/relationships/image" Target="../media/image13.png"/><Relationship Id="rId14" Type="http://schemas.openxmlformats.org/officeDocument/2006/relationships/image" Target="../media/image39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764525" y="2817025"/>
            <a:ext cx="5615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Visualizzare le interazioni tra i diversi attori ed elementi del servizio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3914550" y="2509718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Mappa dell’ecosistema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7829100" y="4736225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2066875" y="4736225"/>
            <a:ext cx="5762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https://designers.italia.it/kit/analisi-contesto/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386575" y="2618025"/>
            <a:ext cx="2499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sono gli attori ed elementi principali coinvolti nell’erogazione di un determinato servizio.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Pensa a ruoli e organizzazioni con cui il cittadino interagisce (front-office) e a tutti i soggetti che operano dietro le quinte (back-office). 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60825" y="1011285"/>
            <a:ext cx="66411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2400"/>
              <a:buFont typeface="Arial"/>
              <a:buNone/>
            </a:pP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Illustra il funzionamento dell’erogazione </a:t>
            </a:r>
            <a:b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un servizio e descrivi i suoi flussi di scambio: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3153399" y="2618025"/>
            <a:ext cx="2499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Traccia i collegamenti tra gli elementi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distingui i diversi tipi di relazioni es. scambio di documenti, informazioni, denaro,...).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Utilizzando diversi tipi di linee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(es. scambio di documenti, informazioni, denaro,...) per ciascuno specifica il canale o supporto usato.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5920226" y="2618025"/>
            <a:ext cx="2499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Evidenzia potenziali punti critici di queste interazioni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 come potrebbero essere migliorate.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Ricordati di aggiornare ed arricchire la mappa nel tempo man mano che raccoglierai informazioni dagli utenti e dalle figure interne inerenti al progetto (stakeholder).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/>
          <p:nvPr/>
        </p:nvSpPr>
        <p:spPr>
          <a:xfrm>
            <a:off x="3150738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5920213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3732175" y="90400"/>
            <a:ext cx="4924500" cy="4924500"/>
          </a:xfrm>
          <a:prstGeom prst="ellipse">
            <a:avLst/>
          </a:prstGeom>
          <a:noFill/>
          <a:ln cap="flat" cmpd="sng" w="1905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25" name="Google Shape;125;p27"/>
          <p:cNvGrpSpPr/>
          <p:nvPr/>
        </p:nvGrpSpPr>
        <p:grpSpPr>
          <a:xfrm>
            <a:off x="6193025" y="1128707"/>
            <a:ext cx="2463600" cy="2674843"/>
            <a:chOff x="3732175" y="1128707"/>
            <a:chExt cx="2463600" cy="2674843"/>
          </a:xfrm>
        </p:grpSpPr>
        <p:sp>
          <p:nvSpPr>
            <p:cNvPr id="126" name="Google Shape;126;p27"/>
            <p:cNvSpPr/>
            <p:nvPr/>
          </p:nvSpPr>
          <p:spPr>
            <a:xfrm>
              <a:off x="3732175" y="1339950"/>
              <a:ext cx="2463600" cy="2463600"/>
            </a:xfrm>
            <a:prstGeom prst="arc">
              <a:avLst>
                <a:gd fmla="val 11928935" name="adj1"/>
                <a:gd fmla="val 20467973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stealth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4735790" y="1128707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7"/>
          <p:cNvGrpSpPr/>
          <p:nvPr/>
        </p:nvGrpSpPr>
        <p:grpSpPr>
          <a:xfrm>
            <a:off x="3732223" y="1342696"/>
            <a:ext cx="2463600" cy="2677586"/>
            <a:chOff x="3732223" y="1342696"/>
            <a:chExt cx="2463600" cy="2677586"/>
          </a:xfrm>
        </p:grpSpPr>
        <p:sp>
          <p:nvSpPr>
            <p:cNvPr id="129" name="Google Shape;129;p27"/>
            <p:cNvSpPr/>
            <p:nvPr/>
          </p:nvSpPr>
          <p:spPr>
            <a:xfrm rot="10800000">
              <a:off x="3732223" y="1342696"/>
              <a:ext cx="2463600" cy="2463600"/>
            </a:xfrm>
            <a:prstGeom prst="arc">
              <a:avLst>
                <a:gd fmla="val 12272522" name="adj1"/>
                <a:gd fmla="val 20057067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4735790" y="3566982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7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Mappa dell’ecosistema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360825" y="831075"/>
            <a:ext cx="3473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highlight>
                  <a:srgbClr val="FFAB40"/>
                </a:highlight>
                <a:latin typeface="Titillium Web"/>
                <a:ea typeface="Titillium Web"/>
                <a:cs typeface="Titillium Web"/>
                <a:sym typeface="Titillium Web"/>
              </a:rPr>
              <a:t>Tipo di servizio</a:t>
            </a:r>
            <a:endParaRPr b="1" sz="3200">
              <a:solidFill>
                <a:srgbClr val="434343"/>
              </a:solidFill>
              <a:highlight>
                <a:srgbClr val="FFAB40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60825" y="1204863"/>
            <a:ext cx="316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highlight>
                  <a:srgbClr val="FFAB40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Ambito di servizio</a:t>
            </a:r>
            <a:endParaRPr sz="1100">
              <a:solidFill>
                <a:srgbClr val="434343"/>
              </a:solidFill>
              <a:highlight>
                <a:srgbClr val="FFAB40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746863" y="3590500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punti di accesso al servizio, che possono essere fisici o digitali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356438" y="1668663"/>
            <a:ext cx="315000" cy="315000"/>
          </a:xfrm>
          <a:prstGeom prst="ellipse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746863" y="1686075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SERVIZIO: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l’insieme di elementi coinvolti, attori e scambi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421061" y="2148287"/>
            <a:ext cx="184200" cy="199981"/>
            <a:chOff x="1910822" y="2939700"/>
            <a:chExt cx="184200" cy="199981"/>
          </a:xfrm>
        </p:grpSpPr>
        <p:sp>
          <p:nvSpPr>
            <p:cNvPr id="138" name="Google Shape;138;p27"/>
            <p:cNvSpPr/>
            <p:nvPr/>
          </p:nvSpPr>
          <p:spPr>
            <a:xfrm flipH="1">
              <a:off x="1910822" y="2955481"/>
              <a:ext cx="184200" cy="184200"/>
            </a:xfrm>
            <a:prstGeom prst="ellipse">
              <a:avLst/>
            </a:prstGeom>
            <a:noFill/>
            <a:ln cap="flat" cmpd="sng" w="2857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flipH="1">
              <a:off x="1985960" y="2939700"/>
              <a:ext cx="33900" cy="339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27"/>
          <p:cNvSpPr txBox="1"/>
          <p:nvPr/>
        </p:nvSpPr>
        <p:spPr>
          <a:xfrm>
            <a:off x="746863" y="2108175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SCAMBI: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risorse, valore, informazioni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746875" y="2559700"/>
            <a:ext cx="22476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LINEA DELL’INTERAZIONE: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separa ciò che è visibile all’utente da ciò che non lo è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355583" y="3087521"/>
            <a:ext cx="315000" cy="3048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746863" y="3087900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ATTORI:</a:t>
            </a:r>
            <a:r>
              <a:rPr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figure, ruoli coinvolti nell’erogazione del servizio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4" name="Google Shape;144;p27"/>
          <p:cNvGrpSpPr/>
          <p:nvPr/>
        </p:nvGrpSpPr>
        <p:grpSpPr>
          <a:xfrm>
            <a:off x="263277" y="2570300"/>
            <a:ext cx="499618" cy="295200"/>
            <a:chOff x="597088" y="2950300"/>
            <a:chExt cx="499618" cy="295200"/>
          </a:xfrm>
        </p:grpSpPr>
        <p:grpSp>
          <p:nvGrpSpPr>
            <p:cNvPr id="145" name="Google Shape;145;p27"/>
            <p:cNvGrpSpPr/>
            <p:nvPr/>
          </p:nvGrpSpPr>
          <p:grpSpPr>
            <a:xfrm>
              <a:off x="597088" y="2972998"/>
              <a:ext cx="499618" cy="249809"/>
              <a:chOff x="3732175" y="1339950"/>
              <a:chExt cx="4927200" cy="2463600"/>
            </a:xfrm>
          </p:grpSpPr>
          <p:sp>
            <p:nvSpPr>
              <p:cNvPr id="146" name="Google Shape;146;p27"/>
              <p:cNvSpPr/>
              <p:nvPr/>
            </p:nvSpPr>
            <p:spPr>
              <a:xfrm>
                <a:off x="3732175" y="1339950"/>
                <a:ext cx="2463600" cy="2463600"/>
              </a:xfrm>
              <a:prstGeom prst="ellipse">
                <a:avLst/>
              </a:prstGeom>
              <a:noFill/>
              <a:ln cap="flat" cmpd="sng" w="9525">
                <a:solidFill>
                  <a:srgbClr val="5A677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6195775" y="1339950"/>
                <a:ext cx="2463600" cy="2463600"/>
              </a:xfrm>
              <a:prstGeom prst="ellipse">
                <a:avLst/>
              </a:prstGeom>
              <a:noFill/>
              <a:ln cap="flat" cmpd="sng" w="9525">
                <a:solidFill>
                  <a:srgbClr val="5A677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8" name="Google Shape;148;p27"/>
            <p:cNvCxnSpPr/>
            <p:nvPr/>
          </p:nvCxnSpPr>
          <p:spPr>
            <a:xfrm>
              <a:off x="847738" y="2950300"/>
              <a:ext cx="0" cy="295200"/>
            </a:xfrm>
            <a:prstGeom prst="straightConnector1">
              <a:avLst/>
            </a:prstGeom>
            <a:noFill/>
            <a:ln cap="flat" cmpd="sng" w="9525">
              <a:solidFill>
                <a:srgbClr val="0066CC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49" name="Google Shape;149;p27"/>
          <p:cNvSpPr/>
          <p:nvPr/>
        </p:nvSpPr>
        <p:spPr>
          <a:xfrm>
            <a:off x="355583" y="3528396"/>
            <a:ext cx="315000" cy="30480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27"/>
          <p:cNvGrpSpPr/>
          <p:nvPr/>
        </p:nvGrpSpPr>
        <p:grpSpPr>
          <a:xfrm>
            <a:off x="3732175" y="1128707"/>
            <a:ext cx="2463600" cy="2674843"/>
            <a:chOff x="3732175" y="1128707"/>
            <a:chExt cx="2463600" cy="2674843"/>
          </a:xfrm>
        </p:grpSpPr>
        <p:sp>
          <p:nvSpPr>
            <p:cNvPr id="151" name="Google Shape;151;p27"/>
            <p:cNvSpPr/>
            <p:nvPr/>
          </p:nvSpPr>
          <p:spPr>
            <a:xfrm>
              <a:off x="3732175" y="1339950"/>
              <a:ext cx="2463600" cy="2463600"/>
            </a:xfrm>
            <a:prstGeom prst="arc">
              <a:avLst>
                <a:gd fmla="val 11928935" name="adj1"/>
                <a:gd fmla="val 20467973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4735790" y="1128707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7"/>
          <p:cNvGrpSpPr/>
          <p:nvPr/>
        </p:nvGrpSpPr>
        <p:grpSpPr>
          <a:xfrm>
            <a:off x="4103221" y="1711813"/>
            <a:ext cx="1721564" cy="1721564"/>
            <a:chOff x="4103221" y="1711813"/>
            <a:chExt cx="1721564" cy="1721564"/>
          </a:xfrm>
        </p:grpSpPr>
        <p:sp>
          <p:nvSpPr>
            <p:cNvPr id="154" name="Google Shape;154;p27"/>
            <p:cNvSpPr/>
            <p:nvPr/>
          </p:nvSpPr>
          <p:spPr>
            <a:xfrm>
              <a:off x="4103221" y="1711813"/>
              <a:ext cx="1721564" cy="1721564"/>
            </a:xfrm>
            <a:prstGeom prst="arc">
              <a:avLst>
                <a:gd fmla="val 11836252" name="adj1"/>
                <a:gd fmla="val 20647661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5272697" y="1711821"/>
              <a:ext cx="316766" cy="316766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7"/>
          <p:cNvGrpSpPr/>
          <p:nvPr/>
        </p:nvGrpSpPr>
        <p:grpSpPr>
          <a:xfrm>
            <a:off x="4103221" y="1691788"/>
            <a:ext cx="1721700" cy="1741591"/>
            <a:chOff x="4103221" y="1691788"/>
            <a:chExt cx="1721700" cy="1741591"/>
          </a:xfrm>
        </p:grpSpPr>
        <p:sp>
          <p:nvSpPr>
            <p:cNvPr id="157" name="Google Shape;157;p27"/>
            <p:cNvSpPr/>
            <p:nvPr/>
          </p:nvSpPr>
          <p:spPr>
            <a:xfrm rot="10800000">
              <a:off x="4103221" y="1691788"/>
              <a:ext cx="1721700" cy="1721700"/>
            </a:xfrm>
            <a:prstGeom prst="arc">
              <a:avLst>
                <a:gd fmla="val 11836252" name="adj1"/>
                <a:gd fmla="val 20208369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4413609" y="3116613"/>
              <a:ext cx="316766" cy="316766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7"/>
          <p:cNvSpPr txBox="1"/>
          <p:nvPr/>
        </p:nvSpPr>
        <p:spPr>
          <a:xfrm>
            <a:off x="4267448" y="2501165"/>
            <a:ext cx="1261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FRUIZIONE</a:t>
            </a:r>
            <a:endParaRPr b="1" sz="8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4103225" y="377763"/>
            <a:ext cx="114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it" sz="1700">
                <a:solidFill>
                  <a:srgbClr val="0066CC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SERVIZIO</a:t>
            </a:r>
            <a:endParaRPr b="1" i="0" sz="1900" u="none" cap="none" strike="noStrike">
              <a:solidFill>
                <a:srgbClr val="0066CC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3316617" y="2179501"/>
            <a:ext cx="920100" cy="8901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128201" y="2465516"/>
            <a:ext cx="1296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lang="it" sz="8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UTENTI</a:t>
            </a:r>
            <a:endParaRPr b="1" sz="800" u="none" cap="none" strike="noStrike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8183892" y="2179501"/>
            <a:ext cx="920100" cy="8901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8104350" y="2468925"/>
            <a:ext cx="10791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lang="it" sz="8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ORGANIZZAZIONE</a:t>
            </a:r>
            <a:endParaRPr b="1" sz="800" u="none" cap="none" strike="noStrike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6842848" y="2497447"/>
            <a:ext cx="1261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EROGAZIONE</a:t>
            </a:r>
            <a:endParaRPr b="1" sz="8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>
            <a:off x="6194425" y="-6325"/>
            <a:ext cx="0" cy="516180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7" name="Google Shape;167;p27"/>
          <p:cNvSpPr/>
          <p:nvPr/>
        </p:nvSpPr>
        <p:spPr>
          <a:xfrm>
            <a:off x="5725842" y="2179501"/>
            <a:ext cx="920100" cy="89010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5537426" y="2465516"/>
            <a:ext cx="1296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lang="it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TOUCHPOINT</a:t>
            </a:r>
            <a:endParaRPr b="1" sz="11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7"/>
          <p:cNvGrpSpPr/>
          <p:nvPr/>
        </p:nvGrpSpPr>
        <p:grpSpPr>
          <a:xfrm>
            <a:off x="6193073" y="1342696"/>
            <a:ext cx="2463600" cy="2677586"/>
            <a:chOff x="3732223" y="1342696"/>
            <a:chExt cx="2463600" cy="2677586"/>
          </a:xfrm>
        </p:grpSpPr>
        <p:sp>
          <p:nvSpPr>
            <p:cNvPr id="171" name="Google Shape;171;p27"/>
            <p:cNvSpPr/>
            <p:nvPr/>
          </p:nvSpPr>
          <p:spPr>
            <a:xfrm rot="10800000">
              <a:off x="3732223" y="1342696"/>
              <a:ext cx="2463600" cy="2463600"/>
            </a:xfrm>
            <a:prstGeom prst="arc">
              <a:avLst>
                <a:gd fmla="val 12272522" name="adj1"/>
                <a:gd fmla="val 20057067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stealth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4735790" y="3566982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7"/>
          <p:cNvGrpSpPr/>
          <p:nvPr/>
        </p:nvGrpSpPr>
        <p:grpSpPr>
          <a:xfrm>
            <a:off x="6563921" y="1711813"/>
            <a:ext cx="1721700" cy="1721700"/>
            <a:chOff x="4103221" y="1711813"/>
            <a:chExt cx="1721700" cy="1721700"/>
          </a:xfrm>
        </p:grpSpPr>
        <p:sp>
          <p:nvSpPr>
            <p:cNvPr id="174" name="Google Shape;174;p27"/>
            <p:cNvSpPr/>
            <p:nvPr/>
          </p:nvSpPr>
          <p:spPr>
            <a:xfrm>
              <a:off x="4103221" y="1711813"/>
              <a:ext cx="1721700" cy="1721700"/>
            </a:xfrm>
            <a:prstGeom prst="arc">
              <a:avLst>
                <a:gd fmla="val 11836252" name="adj1"/>
                <a:gd fmla="val 20647661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stealth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5272697" y="1711821"/>
              <a:ext cx="316800" cy="316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7"/>
          <p:cNvGrpSpPr/>
          <p:nvPr/>
        </p:nvGrpSpPr>
        <p:grpSpPr>
          <a:xfrm>
            <a:off x="6563921" y="1691788"/>
            <a:ext cx="1721700" cy="1741625"/>
            <a:chOff x="4103221" y="1691788"/>
            <a:chExt cx="1721700" cy="1741625"/>
          </a:xfrm>
        </p:grpSpPr>
        <p:sp>
          <p:nvSpPr>
            <p:cNvPr id="177" name="Google Shape;177;p27"/>
            <p:cNvSpPr/>
            <p:nvPr/>
          </p:nvSpPr>
          <p:spPr>
            <a:xfrm rot="10800000">
              <a:off x="4103221" y="1691788"/>
              <a:ext cx="1721700" cy="1721700"/>
            </a:xfrm>
            <a:prstGeom prst="arc">
              <a:avLst>
                <a:gd fmla="val 12201928" name="adj1"/>
                <a:gd fmla="val 20208369" name="adj2"/>
              </a:avLst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stealth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413609" y="3116613"/>
              <a:ext cx="316800" cy="316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7005057" y="2533412"/>
            <a:ext cx="719100" cy="7191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7270870" y="2799405"/>
            <a:ext cx="912900" cy="249600"/>
          </a:xfrm>
          <a:prstGeom prst="rect">
            <a:avLst/>
          </a:prstGeom>
          <a:solidFill>
            <a:srgbClr val="F4F4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2533620" y="2783512"/>
            <a:ext cx="844200" cy="249600"/>
          </a:xfrm>
          <a:prstGeom prst="rect">
            <a:avLst/>
          </a:prstGeom>
          <a:solidFill>
            <a:srgbClr val="F4F4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3089939" y="2627462"/>
            <a:ext cx="531000" cy="5310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893495" y="2533412"/>
            <a:ext cx="719100" cy="7191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ystemMap_icon-32.png"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370" y="2578349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/>
          <p:nvPr/>
        </p:nvSpPr>
        <p:spPr>
          <a:xfrm>
            <a:off x="8047345" y="2533412"/>
            <a:ext cx="719100" cy="719100"/>
          </a:xfrm>
          <a:prstGeom prst="ellipse">
            <a:avLst/>
          </a:prstGeom>
          <a:solidFill>
            <a:srgbClr val="F4F4E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ystemMap_icon-01-09.png" id="190" name="Google Shape;19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6629" y="2375922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/>
          <p:nvPr/>
        </p:nvSpPr>
        <p:spPr>
          <a:xfrm flipH="1" rot="5400000">
            <a:off x="5187845" y="1416595"/>
            <a:ext cx="3166800" cy="3043500"/>
          </a:xfrm>
          <a:prstGeom prst="arc">
            <a:avLst>
              <a:gd fmla="val 17189178" name="adj1"/>
              <a:gd fmla="val 3887613" name="adj2"/>
            </a:avLst>
          </a:prstGeom>
          <a:noFill/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/>
          <p:nvPr/>
        </p:nvSpPr>
        <p:spPr>
          <a:xfrm rot="899860">
            <a:off x="5686149" y="1825758"/>
            <a:ext cx="1721542" cy="1721542"/>
          </a:xfrm>
          <a:prstGeom prst="arc">
            <a:avLst>
              <a:gd fmla="val 10569914" name="adj1"/>
              <a:gd fmla="val 19914119" name="adj2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stealth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 flipH="1">
            <a:off x="2379730" y="1354847"/>
            <a:ext cx="3043500" cy="3166800"/>
          </a:xfrm>
          <a:prstGeom prst="arc">
            <a:avLst>
              <a:gd fmla="val 12263419" name="adj1"/>
              <a:gd fmla="val 20699628" name="adj2"/>
            </a:avLst>
          </a:prstGeom>
          <a:noFill/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/>
          <p:nvPr/>
        </p:nvSpPr>
        <p:spPr>
          <a:xfrm rot="899860">
            <a:off x="3384649" y="1945320"/>
            <a:ext cx="1721542" cy="1721542"/>
          </a:xfrm>
          <a:prstGeom prst="arc">
            <a:avLst>
              <a:gd fmla="val 10569914" name="adj1"/>
              <a:gd fmla="val 19497648" name="adj2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195" name="Google Shape;195;p28"/>
          <p:cNvCxnSpPr/>
          <p:nvPr/>
        </p:nvCxnSpPr>
        <p:spPr>
          <a:xfrm>
            <a:off x="5335175" y="-9138"/>
            <a:ext cx="0" cy="516180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6" name="Google Shape;196;p28"/>
          <p:cNvSpPr txBox="1"/>
          <p:nvPr/>
        </p:nvSpPr>
        <p:spPr>
          <a:xfrm>
            <a:off x="360825" y="319000"/>
            <a:ext cx="1883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Mappa dell’ecosistema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360825" y="831075"/>
            <a:ext cx="24990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scuola</a:t>
            </a:r>
            <a:endParaRPr b="1" sz="3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360825" y="1204875"/>
            <a:ext cx="188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Educazione</a:t>
            </a:r>
            <a:endParaRPr sz="1100">
              <a:solidFill>
                <a:srgbClr val="43434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99" name="Google Shape;199;p28"/>
          <p:cNvSpPr/>
          <p:nvPr/>
        </p:nvSpPr>
        <p:spPr>
          <a:xfrm flipH="1" rot="-6299997">
            <a:off x="5211368" y="1408961"/>
            <a:ext cx="3166702" cy="2983175"/>
          </a:xfrm>
          <a:prstGeom prst="arc">
            <a:avLst>
              <a:gd fmla="val 17228844" name="adj1"/>
              <a:gd fmla="val 3042783" name="adj2"/>
            </a:avLst>
          </a:prstGeom>
          <a:noFill/>
          <a:ln cap="flat" cmpd="sng" w="19050">
            <a:solidFill>
              <a:srgbClr val="0066CC"/>
            </a:solidFill>
            <a:prstDash val="dash"/>
            <a:round/>
            <a:headEnd len="sm" w="sm" type="stealth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867522" y="3294339"/>
            <a:ext cx="719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1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Genitori</a:t>
            </a:r>
            <a:endParaRPr/>
          </a:p>
        </p:txBody>
      </p:sp>
      <p:cxnSp>
        <p:nvCxnSpPr>
          <p:cNvPr id="201" name="Google Shape;201;p28"/>
          <p:cNvCxnSpPr/>
          <p:nvPr/>
        </p:nvCxnSpPr>
        <p:spPr>
          <a:xfrm rot="10800000">
            <a:off x="7478252" y="2924821"/>
            <a:ext cx="5628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2" name="Google Shape;202;p28"/>
          <p:cNvSpPr txBox="1"/>
          <p:nvPr/>
        </p:nvSpPr>
        <p:spPr>
          <a:xfrm>
            <a:off x="5642861" y="2154287"/>
            <a:ext cx="657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6294201" y="2154287"/>
            <a:ext cx="488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Mail</a:t>
            </a:r>
            <a:endParaRPr/>
          </a:p>
        </p:txBody>
      </p:sp>
      <p:cxnSp>
        <p:nvCxnSpPr>
          <p:cNvPr id="204" name="Google Shape;204;p28"/>
          <p:cNvCxnSpPr/>
          <p:nvPr/>
        </p:nvCxnSpPr>
        <p:spPr>
          <a:xfrm>
            <a:off x="5347234" y="2869081"/>
            <a:ext cx="1200" cy="21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28"/>
          <p:cNvSpPr txBox="1"/>
          <p:nvPr/>
        </p:nvSpPr>
        <p:spPr>
          <a:xfrm>
            <a:off x="3031350" y="3176312"/>
            <a:ext cx="617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Studenti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3115259" y="1559758"/>
            <a:ext cx="799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Comunicazioni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scritte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3864348" y="1214994"/>
            <a:ext cx="276900" cy="276900"/>
          </a:xfrm>
          <a:prstGeom prst="ellipse">
            <a:avLst/>
          </a:prstGeom>
          <a:solidFill>
            <a:srgbClr val="FFFF00"/>
          </a:solidFill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279751" y="1155005"/>
            <a:ext cx="453300" cy="453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6738625" y="1559758"/>
            <a:ext cx="799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Regolamenti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0" i="0" lang="it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linee-guida</a:t>
            </a:r>
            <a:endParaRPr b="0" i="0" sz="700" u="none" cap="none" strike="noStrike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6903116" y="1155005"/>
            <a:ext cx="453300" cy="453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3818450" y="554012"/>
            <a:ext cx="1202400" cy="62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Arial"/>
              <a:buNone/>
            </a:pPr>
            <a:r>
              <a:rPr b="1" i="0" lang="it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Non esiste un canale digitale </a:t>
            </a:r>
            <a:r>
              <a:rPr b="1" lang="it" sz="700">
                <a:solidFill>
                  <a:srgbClr val="434343"/>
                </a:solidFill>
              </a:rPr>
              <a:t>per</a:t>
            </a:r>
            <a:endParaRPr b="1" sz="7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Arial"/>
              <a:buNone/>
            </a:pPr>
            <a:r>
              <a:rPr b="1" lang="it" sz="700">
                <a:solidFill>
                  <a:srgbClr val="434343"/>
                </a:solidFill>
              </a:rPr>
              <a:t>organizzare gli incontri insegnanti/genitori</a:t>
            </a:r>
            <a:endParaRPr b="1" sz="700">
              <a:solidFill>
                <a:srgbClr val="434343"/>
              </a:solidFill>
            </a:endParaRPr>
          </a:p>
        </p:txBody>
      </p:sp>
      <p:pic>
        <p:nvPicPr>
          <p:cNvPr descr="SystemMap_icon-02.png" id="212" name="Google Shape;21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2254" y="2364584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5757982" y="1726780"/>
            <a:ext cx="453300" cy="453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6321243" y="1726780"/>
            <a:ext cx="453300" cy="4533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939914" y="2425232"/>
            <a:ext cx="799200" cy="799200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ystemMap_icon-21.png" id="216" name="Google Shape;216;p28"/>
          <p:cNvPicPr preferRelativeResize="0"/>
          <p:nvPr/>
        </p:nvPicPr>
        <p:blipFill rotWithShape="1">
          <a:blip r:embed="rId6">
            <a:alphaModFix/>
          </a:blip>
          <a:srcRect b="0" l="14310" r="0" t="0"/>
          <a:stretch/>
        </p:blipFill>
        <p:spPr>
          <a:xfrm>
            <a:off x="3332084" y="1105305"/>
            <a:ext cx="418524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4154" y="1170490"/>
            <a:ext cx="401521" cy="401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stemMap_icon-21.png" id="218" name="Google Shape;218;p28"/>
          <p:cNvPicPr preferRelativeResize="0"/>
          <p:nvPr/>
        </p:nvPicPr>
        <p:blipFill rotWithShape="1">
          <a:blip r:embed="rId6">
            <a:alphaModFix/>
          </a:blip>
          <a:srcRect b="0" l="14310" r="0" t="0"/>
          <a:stretch/>
        </p:blipFill>
        <p:spPr>
          <a:xfrm>
            <a:off x="5810316" y="1677080"/>
            <a:ext cx="418524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stemMap_icon-11.png" id="219" name="Google Shape;21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25026" y="1688329"/>
            <a:ext cx="453300" cy="4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3889346" y="1189981"/>
            <a:ext cx="202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800"/>
              <a:buFont typeface="Titillium Web"/>
              <a:buNone/>
            </a:pPr>
            <a:r>
              <a:rPr b="1" i="0" lang="it" u="none" cap="none" strike="noStrike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699984" y="3083581"/>
            <a:ext cx="12969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100"/>
              <a:buFont typeface="Arial"/>
              <a:buNone/>
            </a:pPr>
            <a:r>
              <a:rPr b="1" i="1" lang="it" sz="1100" u="none" cap="none" strike="noStrike">
                <a:solidFill>
                  <a:srgbClr val="5A677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Insegnante</a:t>
            </a:r>
            <a:endParaRPr b="1" i="1" sz="1100" u="none" cap="none" strike="noStrike">
              <a:solidFill>
                <a:srgbClr val="5A677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ystemMap_icons-29.png" id="222" name="Google Shape;222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7157" y="2155848"/>
            <a:ext cx="1148099" cy="114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3611123" y="2736177"/>
            <a:ext cx="1261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 DI INSEGNAMENTO</a:t>
            </a:r>
            <a:endParaRPr b="1" sz="8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5782586" y="2736177"/>
            <a:ext cx="1261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SCUOLA</a:t>
            </a:r>
            <a:endParaRPr b="1" sz="8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6186200" y="4074787"/>
            <a:ext cx="617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lang="it" sz="700">
                <a:solidFill>
                  <a:srgbClr val="5A677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Dirigente scolastico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7032000" y="3176312"/>
            <a:ext cx="617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lang="it" sz="700">
                <a:solidFill>
                  <a:srgbClr val="5A677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Segreteria scolastica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7996825" y="3096412"/>
            <a:ext cx="84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b="1" lang="it" sz="700">
                <a:solidFill>
                  <a:srgbClr val="5A677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MI - Ministero dell’Istruzione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356438" y="1668663"/>
            <a:ext cx="315000" cy="315000"/>
          </a:xfrm>
          <a:prstGeom prst="ellipse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746863" y="1686075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SCAMBIO: di informazioni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356438" y="2101025"/>
            <a:ext cx="315000" cy="315000"/>
          </a:xfrm>
          <a:prstGeom prst="ellipse">
            <a:avLst/>
          </a:prstGeom>
          <a:noFill/>
          <a:ln cap="flat" cmpd="sng" w="19050">
            <a:solidFill>
              <a:srgbClr val="0056C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746863" y="2118438"/>
            <a:ext cx="1937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SCAMBIO: di denaro</a:t>
            </a:r>
            <a:endParaRPr sz="9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28"/>
          <p:cNvSpPr/>
          <p:nvPr/>
        </p:nvSpPr>
        <p:spPr>
          <a:xfrm rot="5400000">
            <a:off x="8063508" y="-60556"/>
            <a:ext cx="1033200" cy="1148100"/>
          </a:xfrm>
          <a:prstGeom prst="diagStripe">
            <a:avLst>
              <a:gd fmla="val 50000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 rot="2519380">
            <a:off x="8188301" y="239536"/>
            <a:ext cx="1042158" cy="29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i="0" lang="it" sz="1400" u="none" cap="none" strike="noStrike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</a:t>
            </a:r>
            <a:endParaRPr i="0" sz="1400" u="none" cap="none" strike="noStrike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/>
          <p:nvPr/>
        </p:nvSpPr>
        <p:spPr>
          <a:xfrm rot="10800000">
            <a:off x="3452758" y="2149113"/>
            <a:ext cx="1721700" cy="1721700"/>
          </a:xfrm>
          <a:prstGeom prst="arc">
            <a:avLst>
              <a:gd fmla="val 11836252" name="adj1"/>
              <a:gd fmla="val 20208369" name="adj2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36" name="Google Shape;236;p28"/>
          <p:cNvGrpSpPr/>
          <p:nvPr/>
        </p:nvGrpSpPr>
        <p:grpSpPr>
          <a:xfrm>
            <a:off x="3977045" y="3582484"/>
            <a:ext cx="799200" cy="845005"/>
            <a:chOff x="3977045" y="1663309"/>
            <a:chExt cx="799200" cy="845005"/>
          </a:xfrm>
        </p:grpSpPr>
        <p:sp>
          <p:nvSpPr>
            <p:cNvPr id="237" name="Google Shape;237;p28"/>
            <p:cNvSpPr txBox="1"/>
            <p:nvPr/>
          </p:nvSpPr>
          <p:spPr>
            <a:xfrm>
              <a:off x="3977045" y="2129115"/>
              <a:ext cx="7992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772"/>
                </a:buClr>
                <a:buSzPts val="700"/>
                <a:buFont typeface="Titillium Web"/>
                <a:buNone/>
              </a:pPr>
              <a:r>
                <a:rPr b="0" i="0" lang="it" sz="700" u="none" cap="none" strike="noStrike">
                  <a:solidFill>
                    <a:srgbClr val="5A677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Documenti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772"/>
                </a:buClr>
                <a:buSzPts val="700"/>
                <a:buFont typeface="Titillium Web"/>
                <a:buNone/>
              </a:pPr>
              <a:r>
                <a:rPr b="0" i="0" lang="it" sz="700" u="none" cap="none" strike="noStrike">
                  <a:solidFill>
                    <a:srgbClr val="5A677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 compiti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143701" y="1700993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ystemMap_icon-21.png" id="239" name="Google Shape;239;p28"/>
            <p:cNvPicPr preferRelativeResize="0"/>
            <p:nvPr/>
          </p:nvPicPr>
          <p:blipFill rotWithShape="1">
            <a:blip r:embed="rId6">
              <a:alphaModFix/>
            </a:blip>
            <a:srcRect b="0" l="14310" r="0" t="0"/>
            <a:stretch/>
          </p:blipFill>
          <p:spPr>
            <a:xfrm>
              <a:off x="4208906" y="1663309"/>
              <a:ext cx="418524" cy="48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ystemMap_icon-29.png" id="240" name="Google Shape;240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73549" y="3542774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4975479" y="4211625"/>
            <a:ext cx="617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700"/>
              <a:buFont typeface="Titillium Web"/>
              <a:buNone/>
            </a:pPr>
            <a:r>
              <a:rPr lang="it" sz="700">
                <a:solidFill>
                  <a:srgbClr val="5A677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Colleghi</a:t>
            </a:r>
            <a:endParaRPr>
              <a:highlight>
                <a:schemeClr val="lt1"/>
              </a:highlight>
            </a:endParaRPr>
          </a:p>
        </p:txBody>
      </p:sp>
      <p:grpSp>
        <p:nvGrpSpPr>
          <p:cNvPr id="242" name="Google Shape;242;p28"/>
          <p:cNvGrpSpPr/>
          <p:nvPr/>
        </p:nvGrpSpPr>
        <p:grpSpPr>
          <a:xfrm>
            <a:off x="3844001" y="1669909"/>
            <a:ext cx="912900" cy="845016"/>
            <a:chOff x="3920201" y="1663309"/>
            <a:chExt cx="912900" cy="845016"/>
          </a:xfrm>
        </p:grpSpPr>
        <p:sp>
          <p:nvSpPr>
            <p:cNvPr id="243" name="Google Shape;243;p28"/>
            <p:cNvSpPr txBox="1"/>
            <p:nvPr/>
          </p:nvSpPr>
          <p:spPr>
            <a:xfrm>
              <a:off x="3920201" y="2129125"/>
              <a:ext cx="9129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772"/>
                </a:buClr>
                <a:buSzPts val="700"/>
                <a:buFont typeface="Titillium Web"/>
                <a:buNone/>
              </a:pPr>
              <a:r>
                <a:rPr lang="it" sz="700">
                  <a:solidFill>
                    <a:srgbClr val="5A677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Lezioni e materiale di studio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143701" y="1700993"/>
              <a:ext cx="453300" cy="4533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ystemMap_icon-21.png" id="245" name="Google Shape;245;p28"/>
            <p:cNvPicPr preferRelativeResize="0"/>
            <p:nvPr/>
          </p:nvPicPr>
          <p:blipFill rotWithShape="1">
            <a:blip r:embed="rId6">
              <a:alphaModFix/>
            </a:blip>
            <a:srcRect b="0" l="14310" r="0" t="0"/>
            <a:stretch/>
          </p:blipFill>
          <p:spPr>
            <a:xfrm>
              <a:off x="4208906" y="1663309"/>
              <a:ext cx="418524" cy="48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28"/>
          <p:cNvSpPr/>
          <p:nvPr/>
        </p:nvSpPr>
        <p:spPr>
          <a:xfrm rot="10800000">
            <a:off x="5678058" y="2029551"/>
            <a:ext cx="1721700" cy="1721700"/>
          </a:xfrm>
          <a:prstGeom prst="arc">
            <a:avLst>
              <a:gd fmla="val 13257726" name="adj1"/>
              <a:gd fmla="val 20208369" name="adj2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stealth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SystemMap_icon-27.png" id="247" name="Google Shape;247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50474" y="3320970"/>
            <a:ext cx="912901" cy="912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stemMap_icon-26.png" id="248" name="Google Shape;248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99007" y="2458997"/>
            <a:ext cx="912901" cy="9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650" y="2040813"/>
            <a:ext cx="822825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4">
            <a:alphaModFix/>
          </a:blip>
          <a:srcRect b="1802" l="0" r="0" t="1802"/>
          <a:stretch/>
        </p:blipFill>
        <p:spPr>
          <a:xfrm>
            <a:off x="6157765" y="308940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 rotWithShape="1">
          <a:blip r:embed="rId5">
            <a:alphaModFix/>
          </a:blip>
          <a:srcRect b="1802" l="0" r="0" t="1802"/>
          <a:stretch/>
        </p:blipFill>
        <p:spPr>
          <a:xfrm>
            <a:off x="7618570" y="3088005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6">
            <a:alphaModFix/>
          </a:blip>
          <a:srcRect b="1802" l="0" r="0" t="1802"/>
          <a:stretch/>
        </p:blipFill>
        <p:spPr>
          <a:xfrm>
            <a:off x="7530312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 rotWithShape="1">
          <a:blip r:embed="rId7">
            <a:alphaModFix/>
          </a:blip>
          <a:srcRect b="1802" l="0" r="0" t="1802"/>
          <a:stretch/>
        </p:blipFill>
        <p:spPr>
          <a:xfrm>
            <a:off x="6157760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 rotWithShape="1">
          <a:blip r:embed="rId8">
            <a:alphaModFix/>
          </a:blip>
          <a:srcRect b="1802" l="0" r="0" t="1802"/>
          <a:stretch/>
        </p:blipFill>
        <p:spPr>
          <a:xfrm>
            <a:off x="4772591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9">
            <a:alphaModFix/>
          </a:blip>
          <a:srcRect b="1802" l="0" r="0" t="1802"/>
          <a:stretch/>
        </p:blipFill>
        <p:spPr>
          <a:xfrm>
            <a:off x="3336959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10">
            <a:alphaModFix/>
          </a:blip>
          <a:srcRect b="1802" l="0" r="0" t="1802"/>
          <a:stretch/>
        </p:blipFill>
        <p:spPr>
          <a:xfrm>
            <a:off x="1876096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11">
            <a:alphaModFix/>
          </a:blip>
          <a:srcRect b="1802" l="0" r="0" t="1802"/>
          <a:stretch/>
        </p:blipFill>
        <p:spPr>
          <a:xfrm>
            <a:off x="440464" y="1067010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12">
            <a:alphaModFix/>
          </a:blip>
          <a:srcRect b="1802" l="0" r="0" t="1802"/>
          <a:stretch/>
        </p:blipFill>
        <p:spPr>
          <a:xfrm>
            <a:off x="4772586" y="312233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13">
            <a:alphaModFix/>
          </a:blip>
          <a:srcRect b="1802" l="0" r="0" t="1802"/>
          <a:stretch/>
        </p:blipFill>
        <p:spPr>
          <a:xfrm>
            <a:off x="3340767" y="312233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14">
            <a:alphaModFix/>
          </a:blip>
          <a:srcRect b="1802" l="0" r="0" t="1802"/>
          <a:stretch/>
        </p:blipFill>
        <p:spPr>
          <a:xfrm>
            <a:off x="6157755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15">
            <a:alphaModFix/>
          </a:blip>
          <a:srcRect b="1802" l="0" r="0" t="1802"/>
          <a:stretch/>
        </p:blipFill>
        <p:spPr>
          <a:xfrm>
            <a:off x="4772581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 rotWithShape="1">
          <a:blip r:embed="rId16">
            <a:alphaModFix/>
          </a:blip>
          <a:srcRect b="1802" l="0" r="0" t="1802"/>
          <a:stretch/>
        </p:blipFill>
        <p:spPr>
          <a:xfrm>
            <a:off x="3312869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9"/>
          <p:cNvPicPr preferRelativeResize="0"/>
          <p:nvPr/>
        </p:nvPicPr>
        <p:blipFill rotWithShape="1">
          <a:blip r:embed="rId17">
            <a:alphaModFix/>
          </a:blip>
          <a:srcRect b="1802" l="0" r="0" t="1802"/>
          <a:stretch/>
        </p:blipFill>
        <p:spPr>
          <a:xfrm>
            <a:off x="1940251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18">
            <a:alphaModFix/>
          </a:blip>
          <a:srcRect b="1802" l="0" r="0" t="1802"/>
          <a:stretch/>
        </p:blipFill>
        <p:spPr>
          <a:xfrm>
            <a:off x="440464" y="2043688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 rotWithShape="1">
          <a:blip r:embed="rId19">
            <a:alphaModFix/>
          </a:blip>
          <a:srcRect b="1802" l="0" r="0" t="1802"/>
          <a:stretch/>
        </p:blipFill>
        <p:spPr>
          <a:xfrm>
            <a:off x="1890732" y="3135271"/>
            <a:ext cx="1084950" cy="94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 rotWithShape="1">
          <a:blip r:embed="rId20">
            <a:alphaModFix/>
          </a:blip>
          <a:srcRect b="1802" l="0" r="0" t="1802"/>
          <a:stretch/>
        </p:blipFill>
        <p:spPr>
          <a:xfrm>
            <a:off x="440464" y="3135271"/>
            <a:ext cx="1084950" cy="94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Persone e ruoli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4572000" y="303400"/>
            <a:ext cx="4164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queste icone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sono più utili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integra laddove necessario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0"/>
          <p:cNvPicPr preferRelativeResize="0"/>
          <p:nvPr/>
        </p:nvPicPr>
        <p:blipFill rotWithShape="1">
          <a:blip r:embed="rId3">
            <a:alphaModFix/>
          </a:blip>
          <a:srcRect b="1597" l="0" r="0" t="1587"/>
          <a:stretch/>
        </p:blipFill>
        <p:spPr>
          <a:xfrm>
            <a:off x="65827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1597" l="0" r="0" t="1587"/>
          <a:stretch/>
        </p:blipFill>
        <p:spPr>
          <a:xfrm>
            <a:off x="204350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 rotWithShape="1">
          <a:blip r:embed="rId5">
            <a:alphaModFix/>
          </a:blip>
          <a:srcRect b="1597" l="0" r="0" t="1587"/>
          <a:stretch/>
        </p:blipFill>
        <p:spPr>
          <a:xfrm>
            <a:off x="342873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0"/>
          <p:cNvPicPr preferRelativeResize="0"/>
          <p:nvPr/>
        </p:nvPicPr>
        <p:blipFill rotWithShape="1">
          <a:blip r:embed="rId6">
            <a:alphaModFix/>
          </a:blip>
          <a:srcRect b="1597" l="0" r="0" t="1587"/>
          <a:stretch/>
        </p:blipFill>
        <p:spPr>
          <a:xfrm>
            <a:off x="481396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7">
            <a:alphaModFix/>
          </a:blip>
          <a:srcRect b="1597" l="0" r="0" t="1587"/>
          <a:stretch/>
        </p:blipFill>
        <p:spPr>
          <a:xfrm>
            <a:off x="619919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 rotWithShape="1">
          <a:blip r:embed="rId8">
            <a:alphaModFix/>
          </a:blip>
          <a:srcRect b="1597" l="0" r="0" t="1587"/>
          <a:stretch/>
        </p:blipFill>
        <p:spPr>
          <a:xfrm>
            <a:off x="7584425" y="1704623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 rotWithShape="1">
          <a:blip r:embed="rId9">
            <a:alphaModFix/>
          </a:blip>
          <a:srcRect b="1597" l="0" r="0" t="1587"/>
          <a:stretch/>
        </p:blipFill>
        <p:spPr>
          <a:xfrm>
            <a:off x="65827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 rotWithShape="1">
          <a:blip r:embed="rId10">
            <a:alphaModFix/>
          </a:blip>
          <a:srcRect b="1597" l="0" r="0" t="1587"/>
          <a:stretch/>
        </p:blipFill>
        <p:spPr>
          <a:xfrm>
            <a:off x="204350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11">
            <a:alphaModFix/>
          </a:blip>
          <a:srcRect b="1597" l="0" r="0" t="1587"/>
          <a:stretch/>
        </p:blipFill>
        <p:spPr>
          <a:xfrm>
            <a:off x="342873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 rotWithShape="1">
          <a:blip r:embed="rId12">
            <a:alphaModFix/>
          </a:blip>
          <a:srcRect b="1593" l="0" r="0" t="28191"/>
          <a:stretch/>
        </p:blipFill>
        <p:spPr>
          <a:xfrm>
            <a:off x="4813975" y="2821423"/>
            <a:ext cx="901300" cy="5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 rotWithShape="1">
          <a:blip r:embed="rId13">
            <a:alphaModFix/>
          </a:blip>
          <a:srcRect b="1597" l="0" r="0" t="1587"/>
          <a:stretch/>
        </p:blipFill>
        <p:spPr>
          <a:xfrm>
            <a:off x="6199195" y="2656949"/>
            <a:ext cx="901300" cy="78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14">
            <a:alphaModFix/>
          </a:blip>
          <a:srcRect b="1597" l="0" r="0" t="1587"/>
          <a:stretch/>
        </p:blipFill>
        <p:spPr>
          <a:xfrm>
            <a:off x="7584425" y="2606574"/>
            <a:ext cx="901300" cy="7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Enti ed organizzazioni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572000" y="303400"/>
            <a:ext cx="4164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Utilizza queste icone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ti sono più utili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integra laddove necessario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-12" y="483805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/>
        </p:nvSpPr>
        <p:spPr>
          <a:xfrm>
            <a:off x="6372525" y="2115750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68113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